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3"/>
  </p:sldMasterIdLst>
  <p:notesMasterIdLst>
    <p:notesMasterId r:id="rId26"/>
  </p:notesMasterIdLst>
  <p:handoutMasterIdLst>
    <p:handoutMasterId r:id="rId27"/>
  </p:handoutMasterIdLst>
  <p:sldIdLst>
    <p:sldId id="257" r:id="rId4"/>
    <p:sldId id="401" r:id="rId5"/>
    <p:sldId id="402" r:id="rId6"/>
    <p:sldId id="400" r:id="rId7"/>
    <p:sldId id="418" r:id="rId8"/>
    <p:sldId id="403" r:id="rId9"/>
    <p:sldId id="408" r:id="rId10"/>
    <p:sldId id="407" r:id="rId11"/>
    <p:sldId id="405" r:id="rId12"/>
    <p:sldId id="406" r:id="rId13"/>
    <p:sldId id="411" r:id="rId14"/>
    <p:sldId id="412" r:id="rId15"/>
    <p:sldId id="409" r:id="rId16"/>
    <p:sldId id="413" r:id="rId17"/>
    <p:sldId id="383" r:id="rId18"/>
    <p:sldId id="415" r:id="rId19"/>
    <p:sldId id="416" r:id="rId20"/>
    <p:sldId id="414" r:id="rId21"/>
    <p:sldId id="417" r:id="rId22"/>
    <p:sldId id="421" r:id="rId23"/>
    <p:sldId id="422" r:id="rId24"/>
    <p:sldId id="32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B5B717-54A9-0A9D-DFAE-5A809D5F960E}" name="Ryan Aston" initials="RA" userId="S::Ryan.Aston@sci-cg.com::0feacddf-0320-4807-ae47-d8e0d9f04ff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76B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C2C4AA-022B-40A2-9259-223614DC6E29}" v="13" dt="2023-08-17T22:27:46.5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17" autoAdjust="0"/>
    <p:restoredTop sz="94640"/>
  </p:normalViewPr>
  <p:slideViewPr>
    <p:cSldViewPr snapToGrid="0">
      <p:cViewPr varScale="1">
        <p:scale>
          <a:sx n="105" d="100"/>
          <a:sy n="105" d="100"/>
        </p:scale>
        <p:origin x="834" y="9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12E708-4700-4284-A6A4-2EAD502DAE77}" type="doc">
      <dgm:prSet loTypeId="urn:microsoft.com/office/officeart/2005/8/layout/arrow2" loCatId="process" qsTypeId="urn:microsoft.com/office/officeart/2005/8/quickstyle/simple1" qsCatId="simple" csTypeId="urn:microsoft.com/office/officeart/2005/8/colors/accent1_2" csCatId="accent1" phldr="1"/>
      <dgm:spPr/>
    </dgm:pt>
    <dgm:pt modelId="{A9259874-31B1-4A26-9B04-A05B9AF1A091}">
      <dgm:prSet phldrT="[Text]" custT="1"/>
      <dgm:spPr/>
      <dgm:t>
        <a:bodyPr/>
        <a:lstStyle/>
        <a:p>
          <a:pPr>
            <a:spcAft>
              <a:spcPts val="0"/>
            </a:spcAft>
          </a:pPr>
          <a:r>
            <a:rPr lang="en-US" sz="2400" b="1" u="sng" kern="1200" dirty="0"/>
            <a:t>April – September 2023: </a:t>
          </a:r>
        </a:p>
        <a:p>
          <a:pPr>
            <a:spcAft>
              <a:spcPts val="0"/>
            </a:spcAft>
          </a:pPr>
          <a:r>
            <a:rPr lang="en-US" sz="2000" kern="1200" dirty="0">
              <a:solidFill>
                <a:srgbClr val="231F20">
                  <a:hueOff val="0"/>
                  <a:satOff val="0"/>
                  <a:lumOff val="0"/>
                  <a:alphaOff val="0"/>
                </a:srgbClr>
              </a:solidFill>
              <a:latin typeface="Calibri" panose="020F0502020204030204"/>
              <a:ea typeface="+mn-ea"/>
              <a:cs typeface="+mn-cs"/>
            </a:rPr>
            <a:t>Continued fee refinement and community engagement</a:t>
          </a:r>
          <a:endParaRPr lang="en-US" sz="1800" kern="1200" dirty="0"/>
        </a:p>
      </dgm:t>
    </dgm:pt>
    <dgm:pt modelId="{5187C115-9098-4D48-A384-BA5AB53D0D6E}" type="parTrans" cxnId="{1FA23C6D-63ED-4840-933C-807911524F36}">
      <dgm:prSet/>
      <dgm:spPr/>
      <dgm:t>
        <a:bodyPr/>
        <a:lstStyle/>
        <a:p>
          <a:endParaRPr lang="en-US"/>
        </a:p>
      </dgm:t>
    </dgm:pt>
    <dgm:pt modelId="{3EA541A2-47F5-473E-B20A-0856D92935C9}" type="sibTrans" cxnId="{1FA23C6D-63ED-4840-933C-807911524F36}">
      <dgm:prSet/>
      <dgm:spPr/>
      <dgm:t>
        <a:bodyPr/>
        <a:lstStyle/>
        <a:p>
          <a:endParaRPr lang="en-US"/>
        </a:p>
      </dgm:t>
    </dgm:pt>
    <dgm:pt modelId="{108D675F-B9C7-42F8-929E-0F59BE5B851A}">
      <dgm:prSet phldrT="[Text]" custT="1"/>
      <dgm:spPr/>
      <dgm:t>
        <a:bodyPr/>
        <a:lstStyle/>
        <a:p>
          <a:r>
            <a:rPr lang="en-US" sz="2400" b="1" u="sng" kern="1200" dirty="0"/>
            <a:t>Fall 2023: </a:t>
          </a:r>
          <a:br>
            <a:rPr lang="en-US" sz="2400" kern="1200" dirty="0"/>
          </a:br>
          <a:r>
            <a:rPr lang="en-US" sz="2000" kern="1200" dirty="0"/>
            <a:t>Reconvene for</a:t>
          </a:r>
          <a:r>
            <a:rPr lang="en-US" sz="2400" kern="1200" dirty="0"/>
            <a:t> </a:t>
          </a:r>
          <a:r>
            <a:rPr lang="en-US" sz="2000" kern="1200" dirty="0"/>
            <a:t>Fee Study Board Workshop</a:t>
          </a:r>
          <a:endParaRPr lang="en-US" sz="2000" kern="1200" dirty="0">
            <a:solidFill>
              <a:srgbClr val="231F20">
                <a:hueOff val="0"/>
                <a:satOff val="0"/>
                <a:lumOff val="0"/>
                <a:alphaOff val="0"/>
              </a:srgbClr>
            </a:solidFill>
            <a:latin typeface="Calibri" panose="020F0502020204030204"/>
            <a:ea typeface="+mn-ea"/>
            <a:cs typeface="+mn-cs"/>
          </a:endParaRPr>
        </a:p>
      </dgm:t>
    </dgm:pt>
    <dgm:pt modelId="{A79822D7-3EE9-4CE5-85B1-F61BC6D362CF}" type="parTrans" cxnId="{30969CEC-CE2B-4470-B085-4AB31BEA7A78}">
      <dgm:prSet/>
      <dgm:spPr/>
      <dgm:t>
        <a:bodyPr/>
        <a:lstStyle/>
        <a:p>
          <a:endParaRPr lang="en-US"/>
        </a:p>
      </dgm:t>
    </dgm:pt>
    <dgm:pt modelId="{F741F8F0-891F-49D5-AA95-386012939919}" type="sibTrans" cxnId="{30969CEC-CE2B-4470-B085-4AB31BEA7A78}">
      <dgm:prSet/>
      <dgm:spPr/>
      <dgm:t>
        <a:bodyPr/>
        <a:lstStyle/>
        <a:p>
          <a:endParaRPr lang="en-US"/>
        </a:p>
      </dgm:t>
    </dgm:pt>
    <dgm:pt modelId="{EFEFC6ED-7931-4F5C-83AF-D1BABD612E21}">
      <dgm:prSet phldrT="[Text]" custT="1"/>
      <dgm:spPr/>
      <dgm:t>
        <a:bodyPr/>
        <a:lstStyle/>
        <a:p>
          <a:r>
            <a:rPr lang="en-US" sz="2400" b="1" u="sng" kern="1200" dirty="0"/>
            <a:t> April 2024:</a:t>
          </a:r>
          <a:r>
            <a:rPr lang="en-US" sz="2000" kern="1200" dirty="0">
              <a:solidFill>
                <a:srgbClr val="231F20">
                  <a:hueOff val="0"/>
                  <a:satOff val="0"/>
                  <a:lumOff val="0"/>
                  <a:alphaOff val="0"/>
                </a:srgbClr>
              </a:solidFill>
              <a:latin typeface="Calibri" panose="020F0502020204030204"/>
              <a:ea typeface="+mn-ea"/>
              <a:cs typeface="+mn-cs"/>
            </a:rPr>
            <a:t>     </a:t>
          </a:r>
        </a:p>
        <a:p>
          <a:r>
            <a:rPr lang="en-US" sz="2000" kern="1200" dirty="0">
              <a:solidFill>
                <a:srgbClr val="231F20">
                  <a:hueOff val="0"/>
                  <a:satOff val="0"/>
                  <a:lumOff val="0"/>
                  <a:alphaOff val="0"/>
                </a:srgbClr>
              </a:solidFill>
              <a:latin typeface="Calibri" panose="020F0502020204030204"/>
              <a:ea typeface="+mn-ea"/>
              <a:cs typeface="+mn-cs"/>
            </a:rPr>
            <a:t>Final Fee Report presented to Board</a:t>
          </a:r>
        </a:p>
      </dgm:t>
    </dgm:pt>
    <dgm:pt modelId="{BD698239-ED18-4204-90BD-AD7FE022CAD4}" type="parTrans" cxnId="{BAEE027B-3044-4839-9D5C-AFBD4DCF3CAF}">
      <dgm:prSet/>
      <dgm:spPr/>
      <dgm:t>
        <a:bodyPr/>
        <a:lstStyle/>
        <a:p>
          <a:endParaRPr lang="en-US"/>
        </a:p>
      </dgm:t>
    </dgm:pt>
    <dgm:pt modelId="{A85A37B8-FA04-43FD-9F15-D6680980C2FA}" type="sibTrans" cxnId="{BAEE027B-3044-4839-9D5C-AFBD4DCF3CAF}">
      <dgm:prSet/>
      <dgm:spPr/>
      <dgm:t>
        <a:bodyPr/>
        <a:lstStyle/>
        <a:p>
          <a:endParaRPr lang="en-US"/>
        </a:p>
      </dgm:t>
    </dgm:pt>
    <dgm:pt modelId="{454ECAD2-0960-4BA8-8111-7FE94413738F}" type="pres">
      <dgm:prSet presAssocID="{8A12E708-4700-4284-A6A4-2EAD502DAE77}" presName="arrowDiagram" presStyleCnt="0">
        <dgm:presLayoutVars>
          <dgm:chMax val="5"/>
          <dgm:dir/>
          <dgm:resizeHandles val="exact"/>
        </dgm:presLayoutVars>
      </dgm:prSet>
      <dgm:spPr/>
    </dgm:pt>
    <dgm:pt modelId="{2949BC81-A415-4469-8627-D0ECF7FB0B59}" type="pres">
      <dgm:prSet presAssocID="{8A12E708-4700-4284-A6A4-2EAD502DAE77}" presName="arrow" presStyleLbl="bgShp" presStyleIdx="0" presStyleCnt="1" custScaleX="122115" custLinFactNeighborY="191"/>
      <dgm:spPr/>
    </dgm:pt>
    <dgm:pt modelId="{AE19E01D-2D22-4D1A-BCCA-10839A852AF8}" type="pres">
      <dgm:prSet presAssocID="{8A12E708-4700-4284-A6A4-2EAD502DAE77}" presName="arrowDiagram3" presStyleCnt="0"/>
      <dgm:spPr/>
    </dgm:pt>
    <dgm:pt modelId="{AA55D05E-9865-4928-A383-EC6F32BF41F3}" type="pres">
      <dgm:prSet presAssocID="{A9259874-31B1-4A26-9B04-A05B9AF1A091}" presName="bullet3a" presStyleLbl="node1" presStyleIdx="0" presStyleCnt="3" custLinFactX="-100000" custLinFactNeighborX="-193438" custLinFactNeighborY="-15151"/>
      <dgm:spPr/>
    </dgm:pt>
    <dgm:pt modelId="{8139D102-4F3A-4656-A632-E2E8A193149E}" type="pres">
      <dgm:prSet presAssocID="{A9259874-31B1-4A26-9B04-A05B9AF1A091}" presName="textBox3a" presStyleLbl="revTx" presStyleIdx="0" presStyleCnt="3" custScaleX="114073" custScaleY="130471" custLinFactX="-27766" custLinFactNeighborX="-100000" custLinFactNeighborY="-33984">
        <dgm:presLayoutVars>
          <dgm:bulletEnabled val="1"/>
        </dgm:presLayoutVars>
      </dgm:prSet>
      <dgm:spPr/>
    </dgm:pt>
    <dgm:pt modelId="{6E79CD47-5C8F-4EC2-8DD6-8B41EC3FF787}" type="pres">
      <dgm:prSet presAssocID="{108D675F-B9C7-42F8-929E-0F59BE5B851A}" presName="bullet3b" presStyleLbl="node1" presStyleIdx="1" presStyleCnt="3" custLinFactX="7975" custLinFactNeighborX="100000" custLinFactNeighborY="-51783"/>
      <dgm:spPr/>
    </dgm:pt>
    <dgm:pt modelId="{E770018C-1130-41B1-8BAD-4AEC3AA293B1}" type="pres">
      <dgm:prSet presAssocID="{108D675F-B9C7-42F8-929E-0F59BE5B851A}" presName="textBox3b" presStyleLbl="revTx" presStyleIdx="1" presStyleCnt="3" custScaleX="83005" custScaleY="75361" custLinFactX="-3472" custLinFactNeighborX="-100000" custLinFactNeighborY="14107">
        <dgm:presLayoutVars>
          <dgm:bulletEnabled val="1"/>
        </dgm:presLayoutVars>
      </dgm:prSet>
      <dgm:spPr/>
    </dgm:pt>
    <dgm:pt modelId="{38488846-B40E-4731-A435-27C7C15E7D8C}" type="pres">
      <dgm:prSet presAssocID="{EFEFC6ED-7931-4F5C-83AF-D1BABD612E21}" presName="bullet3c" presStyleLbl="node1" presStyleIdx="2" presStyleCnt="3" custScaleX="133952" custScaleY="136216" custLinFactX="196928" custLinFactNeighborX="200000" custLinFactNeighborY="-56206"/>
      <dgm:spPr/>
    </dgm:pt>
    <dgm:pt modelId="{CC8A58DA-EB22-48AB-8BFB-EC34B1984ADE}" type="pres">
      <dgm:prSet presAssocID="{EFEFC6ED-7931-4F5C-83AF-D1BABD612E21}" presName="textBox3c" presStyleLbl="revTx" presStyleIdx="2" presStyleCnt="3" custScaleX="103450" custScaleY="53186" custLinFactNeighborX="86746" custLinFactNeighborY="-19799">
        <dgm:presLayoutVars>
          <dgm:bulletEnabled val="1"/>
        </dgm:presLayoutVars>
      </dgm:prSet>
      <dgm:spPr/>
    </dgm:pt>
  </dgm:ptLst>
  <dgm:cxnLst>
    <dgm:cxn modelId="{209FA93E-CEFE-4ADF-98B6-AC869078F8AB}" type="presOf" srcId="{108D675F-B9C7-42F8-929E-0F59BE5B851A}" destId="{E770018C-1130-41B1-8BAD-4AEC3AA293B1}" srcOrd="0" destOrd="0" presId="urn:microsoft.com/office/officeart/2005/8/layout/arrow2"/>
    <dgm:cxn modelId="{1FA23C6D-63ED-4840-933C-807911524F36}" srcId="{8A12E708-4700-4284-A6A4-2EAD502DAE77}" destId="{A9259874-31B1-4A26-9B04-A05B9AF1A091}" srcOrd="0" destOrd="0" parTransId="{5187C115-9098-4D48-A384-BA5AB53D0D6E}" sibTransId="{3EA541A2-47F5-473E-B20A-0856D92935C9}"/>
    <dgm:cxn modelId="{47C5CC75-DB1D-4765-BFCB-E92F8BBDF476}" type="presOf" srcId="{8A12E708-4700-4284-A6A4-2EAD502DAE77}" destId="{454ECAD2-0960-4BA8-8111-7FE94413738F}" srcOrd="0" destOrd="0" presId="urn:microsoft.com/office/officeart/2005/8/layout/arrow2"/>
    <dgm:cxn modelId="{AB592778-9E1F-47B8-B7EC-B8113B7CD431}" type="presOf" srcId="{EFEFC6ED-7931-4F5C-83AF-D1BABD612E21}" destId="{CC8A58DA-EB22-48AB-8BFB-EC34B1984ADE}" srcOrd="0" destOrd="0" presId="urn:microsoft.com/office/officeart/2005/8/layout/arrow2"/>
    <dgm:cxn modelId="{BAEE027B-3044-4839-9D5C-AFBD4DCF3CAF}" srcId="{8A12E708-4700-4284-A6A4-2EAD502DAE77}" destId="{EFEFC6ED-7931-4F5C-83AF-D1BABD612E21}" srcOrd="2" destOrd="0" parTransId="{BD698239-ED18-4204-90BD-AD7FE022CAD4}" sibTransId="{A85A37B8-FA04-43FD-9F15-D6680980C2FA}"/>
    <dgm:cxn modelId="{68F6C19D-4754-4B6B-9596-8CAF6D457949}" type="presOf" srcId="{A9259874-31B1-4A26-9B04-A05B9AF1A091}" destId="{8139D102-4F3A-4656-A632-E2E8A193149E}" srcOrd="0" destOrd="0" presId="urn:microsoft.com/office/officeart/2005/8/layout/arrow2"/>
    <dgm:cxn modelId="{30969CEC-CE2B-4470-B085-4AB31BEA7A78}" srcId="{8A12E708-4700-4284-A6A4-2EAD502DAE77}" destId="{108D675F-B9C7-42F8-929E-0F59BE5B851A}" srcOrd="1" destOrd="0" parTransId="{A79822D7-3EE9-4CE5-85B1-F61BC6D362CF}" sibTransId="{F741F8F0-891F-49D5-AA95-386012939919}"/>
    <dgm:cxn modelId="{E4FF192D-AAC4-4C4D-912D-2E3960F0979B}" type="presParOf" srcId="{454ECAD2-0960-4BA8-8111-7FE94413738F}" destId="{2949BC81-A415-4469-8627-D0ECF7FB0B59}" srcOrd="0" destOrd="0" presId="urn:microsoft.com/office/officeart/2005/8/layout/arrow2"/>
    <dgm:cxn modelId="{D7718677-86AD-4616-8C10-17A1E3F3E2CD}" type="presParOf" srcId="{454ECAD2-0960-4BA8-8111-7FE94413738F}" destId="{AE19E01D-2D22-4D1A-BCCA-10839A852AF8}" srcOrd="1" destOrd="0" presId="urn:microsoft.com/office/officeart/2005/8/layout/arrow2"/>
    <dgm:cxn modelId="{168E6A08-C114-4B69-AB5B-BDDA83E4CB7D}" type="presParOf" srcId="{AE19E01D-2D22-4D1A-BCCA-10839A852AF8}" destId="{AA55D05E-9865-4928-A383-EC6F32BF41F3}" srcOrd="0" destOrd="0" presId="urn:microsoft.com/office/officeart/2005/8/layout/arrow2"/>
    <dgm:cxn modelId="{4D9E26EA-5E43-4045-AB5D-476458779291}" type="presParOf" srcId="{AE19E01D-2D22-4D1A-BCCA-10839A852AF8}" destId="{8139D102-4F3A-4656-A632-E2E8A193149E}" srcOrd="1" destOrd="0" presId="urn:microsoft.com/office/officeart/2005/8/layout/arrow2"/>
    <dgm:cxn modelId="{4A2D4074-CC23-46BE-85F9-8478E6CAA1C1}" type="presParOf" srcId="{AE19E01D-2D22-4D1A-BCCA-10839A852AF8}" destId="{6E79CD47-5C8F-4EC2-8DD6-8B41EC3FF787}" srcOrd="2" destOrd="0" presId="urn:microsoft.com/office/officeart/2005/8/layout/arrow2"/>
    <dgm:cxn modelId="{685AF280-1199-4235-B794-4A136242EAF9}" type="presParOf" srcId="{AE19E01D-2D22-4D1A-BCCA-10839A852AF8}" destId="{E770018C-1130-41B1-8BAD-4AEC3AA293B1}" srcOrd="3" destOrd="0" presId="urn:microsoft.com/office/officeart/2005/8/layout/arrow2"/>
    <dgm:cxn modelId="{B81C5262-CEEB-44E9-8B3D-C170817C1C8A}" type="presParOf" srcId="{AE19E01D-2D22-4D1A-BCCA-10839A852AF8}" destId="{38488846-B40E-4731-A435-27C7C15E7D8C}" srcOrd="4" destOrd="0" presId="urn:microsoft.com/office/officeart/2005/8/layout/arrow2"/>
    <dgm:cxn modelId="{2F22C4A6-D1B8-4A4E-93CF-A20696C21990}" type="presParOf" srcId="{AE19E01D-2D22-4D1A-BCCA-10839A852AF8}" destId="{CC8A58DA-EB22-48AB-8BFB-EC34B1984ADE}"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49BC81-A415-4469-8627-D0ECF7FB0B59}">
      <dsp:nvSpPr>
        <dsp:cNvPr id="0" name=""/>
        <dsp:cNvSpPr/>
      </dsp:nvSpPr>
      <dsp:spPr>
        <a:xfrm>
          <a:off x="870831" y="-96010"/>
          <a:ext cx="9330287" cy="4775359"/>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55D05E-9865-4928-A383-EC6F32BF41F3}">
      <dsp:nvSpPr>
        <dsp:cNvPr id="0" name=""/>
        <dsp:cNvSpPr/>
      </dsp:nvSpPr>
      <dsp:spPr>
        <a:xfrm>
          <a:off x="2103111" y="3160723"/>
          <a:ext cx="198654" cy="198654"/>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39D102-4F3A-4656-A632-E2E8A193149E}">
      <dsp:nvSpPr>
        <dsp:cNvPr id="0" name=""/>
        <dsp:cNvSpPr/>
      </dsp:nvSpPr>
      <dsp:spPr>
        <a:xfrm>
          <a:off x="385541" y="2610881"/>
          <a:ext cx="2030788" cy="18006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5263" tIns="0" rIns="0" bIns="0" numCol="1" spcCol="1270" anchor="t" anchorCtr="0">
          <a:noAutofit/>
        </a:bodyPr>
        <a:lstStyle/>
        <a:p>
          <a:pPr marL="0" lvl="0" indent="0" algn="l" defTabSz="1066800">
            <a:lnSpc>
              <a:spcPct val="90000"/>
            </a:lnSpc>
            <a:spcBef>
              <a:spcPct val="0"/>
            </a:spcBef>
            <a:spcAft>
              <a:spcPts val="0"/>
            </a:spcAft>
            <a:buNone/>
          </a:pPr>
          <a:r>
            <a:rPr lang="en-US" sz="2400" b="1" u="sng" kern="1200" dirty="0"/>
            <a:t>April – September 2023: </a:t>
          </a:r>
        </a:p>
        <a:p>
          <a:pPr marL="0" lvl="0" indent="0" algn="l" defTabSz="1066800">
            <a:lnSpc>
              <a:spcPct val="90000"/>
            </a:lnSpc>
            <a:spcBef>
              <a:spcPct val="0"/>
            </a:spcBef>
            <a:spcAft>
              <a:spcPts val="0"/>
            </a:spcAft>
            <a:buNone/>
          </a:pPr>
          <a:r>
            <a:rPr lang="en-US" sz="2000" kern="1200" dirty="0">
              <a:solidFill>
                <a:srgbClr val="231F20">
                  <a:hueOff val="0"/>
                  <a:satOff val="0"/>
                  <a:lumOff val="0"/>
                  <a:alphaOff val="0"/>
                </a:srgbClr>
              </a:solidFill>
              <a:latin typeface="Calibri" panose="020F0502020204030204"/>
              <a:ea typeface="+mn-ea"/>
              <a:cs typeface="+mn-cs"/>
            </a:rPr>
            <a:t>Continued fee refinement and community engagement</a:t>
          </a:r>
          <a:endParaRPr lang="en-US" sz="1800" kern="1200" dirty="0"/>
        </a:p>
      </dsp:txBody>
      <dsp:txXfrm>
        <a:off x="385541" y="2610881"/>
        <a:ext cx="2030788" cy="1800602"/>
      </dsp:txXfrm>
    </dsp:sp>
    <dsp:sp modelId="{6E79CD47-5C8F-4EC2-8DD6-8B41EC3FF787}">
      <dsp:nvSpPr>
        <dsp:cNvPr id="0" name=""/>
        <dsp:cNvSpPr/>
      </dsp:nvSpPr>
      <dsp:spPr>
        <a:xfrm>
          <a:off x="4827298" y="1706922"/>
          <a:ext cx="359106" cy="35910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70018C-1130-41B1-8BAD-4AEC3AA293B1}">
      <dsp:nvSpPr>
        <dsp:cNvPr id="0" name=""/>
        <dsp:cNvSpPr/>
      </dsp:nvSpPr>
      <dsp:spPr>
        <a:xfrm>
          <a:off x="2877522" y="2758939"/>
          <a:ext cx="1522094" cy="1957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283" tIns="0" rIns="0" bIns="0" numCol="1" spcCol="1270" anchor="t" anchorCtr="0">
          <a:noAutofit/>
        </a:bodyPr>
        <a:lstStyle/>
        <a:p>
          <a:pPr marL="0" lvl="0" indent="0" algn="l" defTabSz="1066800">
            <a:lnSpc>
              <a:spcPct val="90000"/>
            </a:lnSpc>
            <a:spcBef>
              <a:spcPct val="0"/>
            </a:spcBef>
            <a:spcAft>
              <a:spcPct val="35000"/>
            </a:spcAft>
            <a:buNone/>
          </a:pPr>
          <a:r>
            <a:rPr lang="en-US" sz="2400" b="1" u="sng" kern="1200" dirty="0"/>
            <a:t>Fall 2023: </a:t>
          </a:r>
          <a:br>
            <a:rPr lang="en-US" sz="2400" kern="1200" dirty="0"/>
          </a:br>
          <a:r>
            <a:rPr lang="en-US" sz="2000" kern="1200" dirty="0"/>
            <a:t>Reconvene for</a:t>
          </a:r>
          <a:r>
            <a:rPr lang="en-US" sz="2400" kern="1200" dirty="0"/>
            <a:t> </a:t>
          </a:r>
          <a:r>
            <a:rPr lang="en-US" sz="2000" kern="1200" dirty="0"/>
            <a:t>Fee Study Board Workshop</a:t>
          </a:r>
          <a:endParaRPr lang="en-US" sz="2000" kern="1200" dirty="0">
            <a:solidFill>
              <a:srgbClr val="231F20">
                <a:hueOff val="0"/>
                <a:satOff val="0"/>
                <a:lumOff val="0"/>
                <a:alphaOff val="0"/>
              </a:srgbClr>
            </a:solidFill>
            <a:latin typeface="Calibri" panose="020F0502020204030204"/>
            <a:ea typeface="+mn-ea"/>
            <a:cs typeface="+mn-cs"/>
          </a:endParaRPr>
        </a:p>
      </dsp:txBody>
      <dsp:txXfrm>
        <a:off x="2877522" y="2758939"/>
        <a:ext cx="1522094" cy="1957724"/>
      </dsp:txXfrm>
    </dsp:sp>
    <dsp:sp modelId="{38488846-B40E-4731-A435-27C7C15E7D8C}">
      <dsp:nvSpPr>
        <dsp:cNvPr id="0" name=""/>
        <dsp:cNvSpPr/>
      </dsp:nvSpPr>
      <dsp:spPr>
        <a:xfrm>
          <a:off x="8435334" y="733963"/>
          <a:ext cx="665255" cy="676499"/>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8A58DA-EB22-48AB-8BFB-EC34B1984ADE}">
      <dsp:nvSpPr>
        <dsp:cNvPr id="0" name=""/>
        <dsp:cNvSpPr/>
      </dsp:nvSpPr>
      <dsp:spPr>
        <a:xfrm>
          <a:off x="8355732" y="1471098"/>
          <a:ext cx="1897001" cy="17651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3158" tIns="0" rIns="0" bIns="0" numCol="1" spcCol="1270" anchor="t" anchorCtr="0">
          <a:noAutofit/>
        </a:bodyPr>
        <a:lstStyle/>
        <a:p>
          <a:pPr marL="0" lvl="0" indent="0" algn="l" defTabSz="1066800">
            <a:lnSpc>
              <a:spcPct val="90000"/>
            </a:lnSpc>
            <a:spcBef>
              <a:spcPct val="0"/>
            </a:spcBef>
            <a:spcAft>
              <a:spcPct val="35000"/>
            </a:spcAft>
            <a:buNone/>
          </a:pPr>
          <a:r>
            <a:rPr lang="en-US" sz="2400" b="1" u="sng" kern="1200" dirty="0"/>
            <a:t> April 2024:</a:t>
          </a:r>
          <a:r>
            <a:rPr lang="en-US" sz="2000" kern="1200" dirty="0">
              <a:solidFill>
                <a:srgbClr val="231F20">
                  <a:hueOff val="0"/>
                  <a:satOff val="0"/>
                  <a:lumOff val="0"/>
                  <a:alphaOff val="0"/>
                </a:srgbClr>
              </a:solidFill>
              <a:latin typeface="Calibri" panose="020F0502020204030204"/>
              <a:ea typeface="+mn-ea"/>
              <a:cs typeface="+mn-cs"/>
            </a:rPr>
            <a:t>     </a:t>
          </a:r>
        </a:p>
        <a:p>
          <a:pPr marL="0" lvl="0" indent="0" algn="l" defTabSz="1066800">
            <a:lnSpc>
              <a:spcPct val="90000"/>
            </a:lnSpc>
            <a:spcBef>
              <a:spcPct val="0"/>
            </a:spcBef>
            <a:spcAft>
              <a:spcPct val="35000"/>
            </a:spcAft>
            <a:buNone/>
          </a:pPr>
          <a:r>
            <a:rPr lang="en-US" sz="2000" kern="1200" dirty="0">
              <a:solidFill>
                <a:srgbClr val="231F20">
                  <a:hueOff val="0"/>
                  <a:satOff val="0"/>
                  <a:lumOff val="0"/>
                  <a:alphaOff val="0"/>
                </a:srgbClr>
              </a:solidFill>
              <a:latin typeface="Calibri" panose="020F0502020204030204"/>
              <a:ea typeface="+mn-ea"/>
              <a:cs typeface="+mn-cs"/>
            </a:rPr>
            <a:t>Final Fee Report presented to Board</a:t>
          </a:r>
        </a:p>
      </dsp:txBody>
      <dsp:txXfrm>
        <a:off x="8355732" y="1471098"/>
        <a:ext cx="1897001" cy="1765176"/>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29BB212-C06F-411C-4A96-1CCC829D916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FC08CBB-FEAF-8005-E507-4FF68EEC439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FC64D8-CC48-4F05-9C89-31E74F27DB1A}" type="datetimeFigureOut">
              <a:rPr lang="en-US" smtClean="0"/>
              <a:t>3/2/2024</a:t>
            </a:fld>
            <a:endParaRPr lang="en-US"/>
          </a:p>
        </p:txBody>
      </p:sp>
      <p:sp>
        <p:nvSpPr>
          <p:cNvPr id="4" name="Footer Placeholder 3">
            <a:extLst>
              <a:ext uri="{FF2B5EF4-FFF2-40B4-BE49-F238E27FC236}">
                <a16:creationId xmlns:a16="http://schemas.microsoft.com/office/drawing/2014/main" id="{41E8BC19-01DC-D8BE-8440-A0ED395945D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C4944E4-2584-162D-D494-7671BCE85C1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0C5C62B-36D0-4A5D-BC23-8B5EDE56A852}" type="slidenum">
              <a:rPr lang="en-US" smtClean="0"/>
              <a:t>‹#›</a:t>
            </a:fld>
            <a:endParaRPr lang="en-US"/>
          </a:p>
        </p:txBody>
      </p:sp>
    </p:spTree>
    <p:extLst>
      <p:ext uri="{BB962C8B-B14F-4D97-AF65-F5344CB8AC3E}">
        <p14:creationId xmlns:p14="http://schemas.microsoft.com/office/powerpoint/2010/main" val="38469799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1BEAD84-F076-4B94-81A9-F9BB8E91DB53}" type="datetimeFigureOut">
              <a:rPr lang="en-US" smtClean="0"/>
              <a:t>3/2/2024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07D937-2396-4541-A13D-51C2A0506E52}" type="slidenum">
              <a:rPr lang="en-US" smtClean="0"/>
              <a:t>‹#›</a:t>
            </a:fld>
            <a:endParaRPr lang="en-US"/>
          </a:p>
        </p:txBody>
      </p:sp>
    </p:spTree>
    <p:extLst>
      <p:ext uri="{BB962C8B-B14F-4D97-AF65-F5344CB8AC3E}">
        <p14:creationId xmlns:p14="http://schemas.microsoft.com/office/powerpoint/2010/main" val="288443852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06F37FF9-1C22-73A4-B1F3-7C62DF19DF74}"/>
              </a:ext>
            </a:extLst>
          </p:cNvPr>
          <p:cNvSpPr>
            <a:spLocks noGrp="1"/>
          </p:cNvSpPr>
          <p:nvPr>
            <p:ph type="sldNum" sz="quarter" idx="5"/>
          </p:nvPr>
        </p:nvSpPr>
        <p:spPr/>
        <p:txBody>
          <a:bodyPr/>
          <a:lstStyle/>
          <a:p>
            <a:fld id="{AB07D937-2396-4541-A13D-51C2A0506E52}" type="slidenum">
              <a:rPr lang="en-US" smtClean="0"/>
              <a:t>1</a:t>
            </a:fld>
            <a:endParaRPr lang="en-US"/>
          </a:p>
        </p:txBody>
      </p:sp>
    </p:spTree>
    <p:extLst>
      <p:ext uri="{BB962C8B-B14F-4D97-AF65-F5344CB8AC3E}">
        <p14:creationId xmlns:p14="http://schemas.microsoft.com/office/powerpoint/2010/main" val="1678280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076371"/>
          </a:xfrm>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930F74E1-FD4A-E9B2-6596-9FF05C24397D}"/>
              </a:ext>
            </a:extLst>
          </p:cNvPr>
          <p:cNvSpPr>
            <a:spLocks noGrp="1"/>
          </p:cNvSpPr>
          <p:nvPr>
            <p:ph type="sldNum" sz="quarter" idx="10"/>
          </p:nvPr>
        </p:nvSpPr>
        <p:spPr/>
        <p:txBody>
          <a:bodyPr/>
          <a:lstStyle/>
          <a:p>
            <a:fld id="{42C2579C-0507-4DA8-803B-843F34D4C30C}" type="slidenum">
              <a:rPr lang="en-US" smtClean="0"/>
              <a:pPr/>
              <a:t>‹#›</a:t>
            </a:fld>
            <a:endParaRPr lang="en-US" dirty="0"/>
          </a:p>
        </p:txBody>
      </p:sp>
    </p:spTree>
    <p:extLst>
      <p:ext uri="{BB962C8B-B14F-4D97-AF65-F5344CB8AC3E}">
        <p14:creationId xmlns:p14="http://schemas.microsoft.com/office/powerpoint/2010/main" val="520813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a:xfrm>
            <a:off x="11697612" y="6492875"/>
            <a:ext cx="494372" cy="365125"/>
          </a:xfrm>
          <a:prstGeom prst="rect">
            <a:avLst/>
          </a:prstGeom>
        </p:spPr>
        <p:txBody>
          <a:bodyPr/>
          <a:lstStyle>
            <a:lvl1pPr>
              <a:defRPr>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072819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860571"/>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p:nvPr/>
        </p:nvCxnSpPr>
        <p:spPr>
          <a:xfrm>
            <a:off x="1097280" y="1222182"/>
            <a:ext cx="10063212" cy="485"/>
          </a:xfrm>
          <a:prstGeom prst="line">
            <a:avLst/>
          </a:prstGeom>
          <a:ln/>
        </p:spPr>
        <p:style>
          <a:lnRef idx="1">
            <a:schemeClr val="accent2"/>
          </a:lnRef>
          <a:fillRef idx="0">
            <a:schemeClr val="accent2"/>
          </a:fillRef>
          <a:effectRef idx="0">
            <a:schemeClr val="accent2"/>
          </a:effectRef>
          <a:fontRef idx="minor">
            <a:schemeClr val="tx1"/>
          </a:fontRef>
        </p:style>
      </p:cxnSp>
      <p:sp>
        <p:nvSpPr>
          <p:cNvPr id="4" name="Slide Number Placeholder 3">
            <a:extLst>
              <a:ext uri="{FF2B5EF4-FFF2-40B4-BE49-F238E27FC236}">
                <a16:creationId xmlns:a16="http://schemas.microsoft.com/office/drawing/2014/main" id="{0849DF92-DCDC-3F87-D5DC-0F9FA3CC5361}"/>
              </a:ext>
            </a:extLst>
          </p:cNvPr>
          <p:cNvSpPr>
            <a:spLocks noGrp="1"/>
          </p:cNvSpPr>
          <p:nvPr>
            <p:ph type="sldNum" sz="quarter" idx="4"/>
          </p:nvPr>
        </p:nvSpPr>
        <p:spPr>
          <a:xfrm>
            <a:off x="9369725" y="6446837"/>
            <a:ext cx="2743200" cy="365125"/>
          </a:xfrm>
          <a:prstGeom prst="rect">
            <a:avLst/>
          </a:prstGeom>
        </p:spPr>
        <p:txBody>
          <a:bodyPr vert="horz" lIns="91440" tIns="45720" rIns="91440" bIns="45720" rtlCol="0" anchor="ctr"/>
          <a:lstStyle>
            <a:lvl1pPr algn="r">
              <a:defRPr sz="1600">
                <a:solidFill>
                  <a:schemeClr val="tx1"/>
                </a:solidFill>
              </a:defRPr>
            </a:lvl1pPr>
          </a:lstStyle>
          <a:p>
            <a:fld id="{42C2579C-0507-4DA8-803B-843F34D4C30C}" type="slidenum">
              <a:rPr lang="en-US" smtClean="0"/>
              <a:pPr/>
              <a:t>‹#›</a:t>
            </a:fld>
            <a:endParaRPr lang="en-US" dirty="0"/>
          </a:p>
        </p:txBody>
      </p:sp>
    </p:spTree>
    <p:extLst>
      <p:ext uri="{BB962C8B-B14F-4D97-AF65-F5344CB8AC3E}">
        <p14:creationId xmlns:p14="http://schemas.microsoft.com/office/powerpoint/2010/main" val="3775490170"/>
      </p:ext>
    </p:extLst>
  </p:cSld>
  <p:clrMap bg1="lt1" tx1="dk1" bg2="lt2" tx2="dk2" accent1="accent1" accent2="accent2" accent3="accent3" accent4="accent4" accent5="accent5" accent6="accent6" hlink="hlink" folHlink="folHlink"/>
  <p:sldLayoutIdLst>
    <p:sldLayoutId id="2147483662" r:id="rId1"/>
    <p:sldLayoutId id="2147483668" r:id="rId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564"/>
            <a:ext cx="4021394" cy="6627436"/>
          </a:xfrm>
        </p:spPr>
        <p:txBody>
          <a:bodyPr>
            <a:normAutofit/>
          </a:bodyPr>
          <a:lstStyle/>
          <a:p>
            <a:r>
              <a:rPr lang="en-US" sz="5300" dirty="0"/>
              <a:t>Cosumnes Groundwater Authority</a:t>
            </a:r>
            <a:br>
              <a:rPr lang="en-US" sz="4000" dirty="0"/>
            </a:br>
            <a:br>
              <a:rPr lang="en-US" sz="4000" dirty="0"/>
            </a:br>
            <a:r>
              <a:rPr lang="en-US" sz="4000" dirty="0"/>
              <a:t>Draft Fee Study</a:t>
            </a:r>
            <a:br>
              <a:rPr lang="en-US" sz="4000" dirty="0"/>
            </a:br>
            <a:br>
              <a:rPr lang="en-US" sz="4000" dirty="0"/>
            </a:br>
            <a:br>
              <a:rPr lang="en-US" sz="4000" dirty="0"/>
            </a:br>
            <a:r>
              <a:rPr lang="en-US" sz="2700" dirty="0"/>
              <a:t>March 6th, 2024</a:t>
            </a:r>
            <a:br>
              <a:rPr lang="en-US" sz="3600" dirty="0"/>
            </a:br>
            <a:br>
              <a:rPr lang="en-US" sz="2800" dirty="0"/>
            </a:br>
            <a:br>
              <a:rPr lang="en-US" sz="4000" dirty="0"/>
            </a:br>
            <a:br>
              <a:rPr lang="en-US" sz="3600" dirty="0"/>
            </a:br>
            <a:endParaRPr lang="en-US" dirty="0">
              <a:highlight>
                <a:srgbClr val="FFFF00"/>
              </a:highlight>
            </a:endParaRP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114800" y="1289538"/>
            <a:ext cx="8077200" cy="4545259"/>
          </a:xfrm>
        </p:spPr>
      </p:pic>
      <p:sp>
        <p:nvSpPr>
          <p:cNvPr id="4" name="Slide Number Placeholder 3">
            <a:extLst>
              <a:ext uri="{FF2B5EF4-FFF2-40B4-BE49-F238E27FC236}">
                <a16:creationId xmlns:a16="http://schemas.microsoft.com/office/drawing/2014/main" id="{2A2B833A-B0A1-A70E-169E-E7D95CA95C27}"/>
              </a:ext>
            </a:extLst>
          </p:cNvPr>
          <p:cNvSpPr>
            <a:spLocks noGrp="1"/>
          </p:cNvSpPr>
          <p:nvPr>
            <p:ph type="sldNum" sz="quarter" idx="12"/>
          </p:nvPr>
        </p:nvSpPr>
        <p:spPr/>
        <p:txBody>
          <a:bodyPr/>
          <a:lstStyle/>
          <a:p>
            <a:fld id="{4FAB73BC-B049-4115-A692-8D63A059BFB8}" type="slidenum">
              <a:rPr lang="en-US" smtClean="0">
                <a:solidFill>
                  <a:schemeClr val="tx1"/>
                </a:solidFill>
              </a:rPr>
              <a:pPr/>
              <a:t>1</a:t>
            </a:fld>
            <a:endParaRPr lang="en-US" dirty="0">
              <a:solidFill>
                <a:schemeClr val="tx1"/>
              </a:solidFill>
            </a:endParaRPr>
          </a:p>
        </p:txBody>
      </p:sp>
    </p:spTree>
    <p:extLst>
      <p:ext uri="{BB962C8B-B14F-4D97-AF65-F5344CB8AC3E}">
        <p14:creationId xmlns:p14="http://schemas.microsoft.com/office/powerpoint/2010/main" val="8260144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774B05-DD46-3ECA-3D30-775ABA49DC27}"/>
              </a:ext>
            </a:extLst>
          </p:cNvPr>
          <p:cNvSpPr>
            <a:spLocks noGrp="1"/>
          </p:cNvSpPr>
          <p:nvPr>
            <p:ph type="title"/>
          </p:nvPr>
        </p:nvSpPr>
        <p:spPr/>
        <p:txBody>
          <a:bodyPr/>
          <a:lstStyle/>
          <a:p>
            <a:r>
              <a:rPr lang="en-US" dirty="0"/>
              <a:t>Public Water System Fees</a:t>
            </a:r>
          </a:p>
        </p:txBody>
      </p:sp>
      <p:sp>
        <p:nvSpPr>
          <p:cNvPr id="4" name="Slide Number Placeholder 3">
            <a:extLst>
              <a:ext uri="{FF2B5EF4-FFF2-40B4-BE49-F238E27FC236}">
                <a16:creationId xmlns:a16="http://schemas.microsoft.com/office/drawing/2014/main" id="{F4190891-1F51-6DA0-4ADC-691259D7551A}"/>
              </a:ext>
            </a:extLst>
          </p:cNvPr>
          <p:cNvSpPr>
            <a:spLocks noGrp="1"/>
          </p:cNvSpPr>
          <p:nvPr>
            <p:ph type="sldNum" sz="quarter" idx="10"/>
          </p:nvPr>
        </p:nvSpPr>
        <p:spPr/>
        <p:txBody>
          <a:bodyPr/>
          <a:lstStyle/>
          <a:p>
            <a:fld id="{42C2579C-0507-4DA8-803B-843F34D4C30C}" type="slidenum">
              <a:rPr lang="en-US" smtClean="0"/>
              <a:pPr/>
              <a:t>10</a:t>
            </a:fld>
            <a:endParaRPr lang="en-US" dirty="0"/>
          </a:p>
        </p:txBody>
      </p:sp>
      <p:pic>
        <p:nvPicPr>
          <p:cNvPr id="11" name="Content Placeholder 10">
            <a:extLst>
              <a:ext uri="{FF2B5EF4-FFF2-40B4-BE49-F238E27FC236}">
                <a16:creationId xmlns:a16="http://schemas.microsoft.com/office/drawing/2014/main" id="{F825779F-8A29-6D02-3592-82B4B2929103}"/>
              </a:ext>
            </a:extLst>
          </p:cNvPr>
          <p:cNvPicPr>
            <a:picLocks noGrp="1" noChangeAspect="1"/>
          </p:cNvPicPr>
          <p:nvPr>
            <p:ph idx="1"/>
          </p:nvPr>
        </p:nvPicPr>
        <p:blipFill>
          <a:blip r:embed="rId2"/>
          <a:stretch>
            <a:fillRect/>
          </a:stretch>
        </p:blipFill>
        <p:spPr>
          <a:xfrm>
            <a:off x="1541723" y="1434783"/>
            <a:ext cx="9108554" cy="4758059"/>
          </a:xfrm>
          <a:prstGeom prst="rect">
            <a:avLst/>
          </a:prstGeom>
        </p:spPr>
      </p:pic>
    </p:spTree>
    <p:extLst>
      <p:ext uri="{BB962C8B-B14F-4D97-AF65-F5344CB8AC3E}">
        <p14:creationId xmlns:p14="http://schemas.microsoft.com/office/powerpoint/2010/main" val="329814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9D463-BFBE-451A-A890-040B8864FB1D}"/>
              </a:ext>
            </a:extLst>
          </p:cNvPr>
          <p:cNvSpPr>
            <a:spLocks noGrp="1"/>
          </p:cNvSpPr>
          <p:nvPr>
            <p:ph type="title"/>
          </p:nvPr>
        </p:nvSpPr>
        <p:spPr/>
        <p:txBody>
          <a:bodyPr>
            <a:normAutofit fontScale="90000"/>
          </a:bodyPr>
          <a:lstStyle/>
          <a:p>
            <a:r>
              <a:rPr lang="en-US" dirty="0"/>
              <a:t>PWS Project Feasibility Reserve Calculation</a:t>
            </a:r>
          </a:p>
        </p:txBody>
      </p:sp>
      <p:sp>
        <p:nvSpPr>
          <p:cNvPr id="3" name="Content Placeholder 2">
            <a:extLst>
              <a:ext uri="{FF2B5EF4-FFF2-40B4-BE49-F238E27FC236}">
                <a16:creationId xmlns:a16="http://schemas.microsoft.com/office/drawing/2014/main" id="{B7468D96-03E7-AA12-CCE8-B9AA881AC594}"/>
              </a:ext>
            </a:extLst>
          </p:cNvPr>
          <p:cNvSpPr>
            <a:spLocks noGrp="1"/>
          </p:cNvSpPr>
          <p:nvPr>
            <p:ph idx="1"/>
          </p:nvPr>
        </p:nvSpPr>
        <p:spPr>
          <a:xfrm>
            <a:off x="1097280" y="1845734"/>
            <a:ext cx="10058400" cy="1372954"/>
          </a:xfrm>
        </p:spPr>
        <p:txBody>
          <a:bodyPr>
            <a:normAutofit fontScale="92500"/>
          </a:bodyPr>
          <a:lstStyle/>
          <a:p>
            <a:pPr>
              <a:buFont typeface="Wingdings" panose="05000000000000000000" pitchFamily="2" charset="2"/>
              <a:buChar char="§"/>
            </a:pPr>
            <a:r>
              <a:rPr lang="en-US" sz="2800" dirty="0"/>
              <a:t>To determine the amount of the PWS Fee that will be allocated to the Project Feasibility Reserve budget, we divide the Project Feasibility budget amount by the average AF extracted in the Subbasin.</a:t>
            </a:r>
          </a:p>
        </p:txBody>
      </p:sp>
      <p:sp>
        <p:nvSpPr>
          <p:cNvPr id="4" name="Slide Number Placeholder 3">
            <a:extLst>
              <a:ext uri="{FF2B5EF4-FFF2-40B4-BE49-F238E27FC236}">
                <a16:creationId xmlns:a16="http://schemas.microsoft.com/office/drawing/2014/main" id="{E5EA7CD4-8970-4E5F-6B1B-64D42D42F523}"/>
              </a:ext>
            </a:extLst>
          </p:cNvPr>
          <p:cNvSpPr>
            <a:spLocks noGrp="1"/>
          </p:cNvSpPr>
          <p:nvPr>
            <p:ph type="sldNum" sz="quarter" idx="10"/>
          </p:nvPr>
        </p:nvSpPr>
        <p:spPr/>
        <p:txBody>
          <a:bodyPr/>
          <a:lstStyle/>
          <a:p>
            <a:fld id="{42C2579C-0507-4DA8-803B-843F34D4C30C}" type="slidenum">
              <a:rPr lang="en-US" smtClean="0"/>
              <a:pPr/>
              <a:t>11</a:t>
            </a:fld>
            <a:endParaRPr lang="en-US" dirty="0"/>
          </a:p>
        </p:txBody>
      </p:sp>
      <p:sp>
        <p:nvSpPr>
          <p:cNvPr id="6" name="Content Placeholder 2">
            <a:extLst>
              <a:ext uri="{FF2B5EF4-FFF2-40B4-BE49-F238E27FC236}">
                <a16:creationId xmlns:a16="http://schemas.microsoft.com/office/drawing/2014/main" id="{81260B70-B9DB-401A-B5A2-66E8B272B852}"/>
              </a:ext>
            </a:extLst>
          </p:cNvPr>
          <p:cNvSpPr txBox="1">
            <a:spLocks/>
          </p:cNvSpPr>
          <p:nvPr/>
        </p:nvSpPr>
        <p:spPr>
          <a:xfrm>
            <a:off x="1097280" y="4339396"/>
            <a:ext cx="10058400" cy="137295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sz="2800" dirty="0"/>
              <a:t>$0.98 of the total rate ($5.34) would contribute to project feasibility efforts and be held by the respective GSAs in accordance with their charges to public water systems.</a:t>
            </a:r>
          </a:p>
        </p:txBody>
      </p:sp>
      <p:pic>
        <p:nvPicPr>
          <p:cNvPr id="5" name="Picture 4">
            <a:extLst>
              <a:ext uri="{FF2B5EF4-FFF2-40B4-BE49-F238E27FC236}">
                <a16:creationId xmlns:a16="http://schemas.microsoft.com/office/drawing/2014/main" id="{6BD1B1E7-1FD7-B18E-D84F-4750FDC63094}"/>
              </a:ext>
            </a:extLst>
          </p:cNvPr>
          <p:cNvPicPr>
            <a:picLocks noChangeAspect="1"/>
          </p:cNvPicPr>
          <p:nvPr/>
        </p:nvPicPr>
        <p:blipFill>
          <a:blip r:embed="rId2"/>
          <a:stretch>
            <a:fillRect/>
          </a:stretch>
        </p:blipFill>
        <p:spPr>
          <a:xfrm>
            <a:off x="2926774" y="3244248"/>
            <a:ext cx="6338452" cy="914400"/>
          </a:xfrm>
          <a:prstGeom prst="rect">
            <a:avLst/>
          </a:prstGeom>
        </p:spPr>
      </p:pic>
    </p:spTree>
    <p:extLst>
      <p:ext uri="{BB962C8B-B14F-4D97-AF65-F5344CB8AC3E}">
        <p14:creationId xmlns:p14="http://schemas.microsoft.com/office/powerpoint/2010/main" val="1965437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C2BE7-A0E1-FE30-BDBC-94CB316DAAD8}"/>
              </a:ext>
            </a:extLst>
          </p:cNvPr>
          <p:cNvSpPr>
            <a:spLocks noGrp="1"/>
          </p:cNvSpPr>
          <p:nvPr>
            <p:ph type="title"/>
          </p:nvPr>
        </p:nvSpPr>
        <p:spPr/>
        <p:txBody>
          <a:bodyPr/>
          <a:lstStyle/>
          <a:p>
            <a:r>
              <a:rPr lang="en-US" dirty="0"/>
              <a:t>Irrigated Acreage Fee Rate</a:t>
            </a:r>
          </a:p>
        </p:txBody>
      </p:sp>
      <p:sp>
        <p:nvSpPr>
          <p:cNvPr id="3" name="Content Placeholder 2">
            <a:extLst>
              <a:ext uri="{FF2B5EF4-FFF2-40B4-BE49-F238E27FC236}">
                <a16:creationId xmlns:a16="http://schemas.microsoft.com/office/drawing/2014/main" id="{D343323D-02AF-46CD-1C8C-7A751F0FCAC1}"/>
              </a:ext>
            </a:extLst>
          </p:cNvPr>
          <p:cNvSpPr>
            <a:spLocks noGrp="1"/>
          </p:cNvSpPr>
          <p:nvPr>
            <p:ph idx="1"/>
          </p:nvPr>
        </p:nvSpPr>
        <p:spPr>
          <a:xfrm>
            <a:off x="1066800" y="1443397"/>
            <a:ext cx="10058400" cy="842603"/>
          </a:xfrm>
        </p:spPr>
        <p:txBody>
          <a:bodyPr>
            <a:normAutofit/>
          </a:bodyPr>
          <a:lstStyle/>
          <a:p>
            <a:pPr>
              <a:buFont typeface="Wingdings" panose="05000000000000000000" pitchFamily="2" charset="2"/>
              <a:buChar char="§"/>
            </a:pPr>
            <a:r>
              <a:rPr lang="en-US" dirty="0"/>
              <a:t>By subtracting revenue stemming from the Base Charge and PWS Fee, we can determine the amount of budget to be allocated to the Irrigated Acreage Fee, as shown below:</a:t>
            </a:r>
          </a:p>
          <a:p>
            <a:pPr>
              <a:buFont typeface="Wingdings" panose="05000000000000000000" pitchFamily="2" charset="2"/>
              <a:buChar char="§"/>
            </a:pPr>
            <a:endParaRPr lang="en-US" dirty="0"/>
          </a:p>
        </p:txBody>
      </p:sp>
      <p:sp>
        <p:nvSpPr>
          <p:cNvPr id="4" name="Slide Number Placeholder 3">
            <a:extLst>
              <a:ext uri="{FF2B5EF4-FFF2-40B4-BE49-F238E27FC236}">
                <a16:creationId xmlns:a16="http://schemas.microsoft.com/office/drawing/2014/main" id="{4630690E-4214-3D7D-9AB4-F480C3575799}"/>
              </a:ext>
            </a:extLst>
          </p:cNvPr>
          <p:cNvSpPr>
            <a:spLocks noGrp="1"/>
          </p:cNvSpPr>
          <p:nvPr>
            <p:ph type="sldNum" sz="quarter" idx="10"/>
          </p:nvPr>
        </p:nvSpPr>
        <p:spPr/>
        <p:txBody>
          <a:bodyPr/>
          <a:lstStyle/>
          <a:p>
            <a:fld id="{42C2579C-0507-4DA8-803B-843F34D4C30C}" type="slidenum">
              <a:rPr lang="en-US" smtClean="0"/>
              <a:pPr/>
              <a:t>12</a:t>
            </a:fld>
            <a:endParaRPr lang="en-US" dirty="0"/>
          </a:p>
        </p:txBody>
      </p:sp>
      <p:sp>
        <p:nvSpPr>
          <p:cNvPr id="7" name="Content Placeholder 2">
            <a:extLst>
              <a:ext uri="{FF2B5EF4-FFF2-40B4-BE49-F238E27FC236}">
                <a16:creationId xmlns:a16="http://schemas.microsoft.com/office/drawing/2014/main" id="{06698BC4-5421-4BA4-3D01-F27C73FD82D4}"/>
              </a:ext>
            </a:extLst>
          </p:cNvPr>
          <p:cNvSpPr txBox="1">
            <a:spLocks/>
          </p:cNvSpPr>
          <p:nvPr/>
        </p:nvSpPr>
        <p:spPr>
          <a:xfrm>
            <a:off x="1164336" y="3937887"/>
            <a:ext cx="10058400" cy="842603"/>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dirty="0"/>
              <a:t>Applying this budget amount to total number of irrigated acres, we calculate the Irrigated Acreage Fee rate:</a:t>
            </a:r>
          </a:p>
        </p:txBody>
      </p:sp>
      <p:pic>
        <p:nvPicPr>
          <p:cNvPr id="12" name="Picture 11">
            <a:extLst>
              <a:ext uri="{FF2B5EF4-FFF2-40B4-BE49-F238E27FC236}">
                <a16:creationId xmlns:a16="http://schemas.microsoft.com/office/drawing/2014/main" id="{FDF2B703-75FB-07AB-A076-C6A8BFB6663B}"/>
              </a:ext>
            </a:extLst>
          </p:cNvPr>
          <p:cNvPicPr>
            <a:picLocks noChangeAspect="1"/>
          </p:cNvPicPr>
          <p:nvPr/>
        </p:nvPicPr>
        <p:blipFill>
          <a:blip r:embed="rId2"/>
          <a:stretch>
            <a:fillRect/>
          </a:stretch>
        </p:blipFill>
        <p:spPr>
          <a:xfrm>
            <a:off x="3515636" y="2311559"/>
            <a:ext cx="5160728" cy="1220343"/>
          </a:xfrm>
          <a:prstGeom prst="rect">
            <a:avLst/>
          </a:prstGeom>
        </p:spPr>
      </p:pic>
      <p:pic>
        <p:nvPicPr>
          <p:cNvPr id="5" name="Picture 4">
            <a:extLst>
              <a:ext uri="{FF2B5EF4-FFF2-40B4-BE49-F238E27FC236}">
                <a16:creationId xmlns:a16="http://schemas.microsoft.com/office/drawing/2014/main" id="{8350C650-641A-8A46-97F2-BAD3C9F82BB1}"/>
              </a:ext>
            </a:extLst>
          </p:cNvPr>
          <p:cNvPicPr>
            <a:picLocks noChangeAspect="1"/>
          </p:cNvPicPr>
          <p:nvPr/>
        </p:nvPicPr>
        <p:blipFill>
          <a:blip r:embed="rId3"/>
          <a:stretch>
            <a:fillRect/>
          </a:stretch>
        </p:blipFill>
        <p:spPr>
          <a:xfrm>
            <a:off x="2926774" y="4860913"/>
            <a:ext cx="6338452" cy="914400"/>
          </a:xfrm>
          <a:prstGeom prst="rect">
            <a:avLst/>
          </a:prstGeom>
        </p:spPr>
      </p:pic>
    </p:spTree>
    <p:extLst>
      <p:ext uri="{BB962C8B-B14F-4D97-AF65-F5344CB8AC3E}">
        <p14:creationId xmlns:p14="http://schemas.microsoft.com/office/powerpoint/2010/main" val="2233265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B4BF6-B362-444B-763D-A6B9C69A2A72}"/>
              </a:ext>
            </a:extLst>
          </p:cNvPr>
          <p:cNvSpPr>
            <a:spLocks noGrp="1"/>
          </p:cNvSpPr>
          <p:nvPr>
            <p:ph type="title"/>
          </p:nvPr>
        </p:nvSpPr>
        <p:spPr/>
        <p:txBody>
          <a:bodyPr/>
          <a:lstStyle/>
          <a:p>
            <a:r>
              <a:rPr lang="en-US" dirty="0"/>
              <a:t>Irrigated Acreage Fee Revenue</a:t>
            </a:r>
          </a:p>
        </p:txBody>
      </p:sp>
      <p:sp>
        <p:nvSpPr>
          <p:cNvPr id="4" name="Slide Number Placeholder 3">
            <a:extLst>
              <a:ext uri="{FF2B5EF4-FFF2-40B4-BE49-F238E27FC236}">
                <a16:creationId xmlns:a16="http://schemas.microsoft.com/office/drawing/2014/main" id="{75A19CE2-752E-152C-1469-77682B1E2117}"/>
              </a:ext>
            </a:extLst>
          </p:cNvPr>
          <p:cNvSpPr>
            <a:spLocks noGrp="1"/>
          </p:cNvSpPr>
          <p:nvPr>
            <p:ph type="sldNum" sz="quarter" idx="10"/>
          </p:nvPr>
        </p:nvSpPr>
        <p:spPr/>
        <p:txBody>
          <a:bodyPr/>
          <a:lstStyle/>
          <a:p>
            <a:fld id="{42C2579C-0507-4DA8-803B-843F34D4C30C}" type="slidenum">
              <a:rPr lang="en-US" smtClean="0"/>
              <a:pPr/>
              <a:t>13</a:t>
            </a:fld>
            <a:endParaRPr lang="en-US" dirty="0"/>
          </a:p>
        </p:txBody>
      </p:sp>
      <p:pic>
        <p:nvPicPr>
          <p:cNvPr id="3" name="Picture 2">
            <a:extLst>
              <a:ext uri="{FF2B5EF4-FFF2-40B4-BE49-F238E27FC236}">
                <a16:creationId xmlns:a16="http://schemas.microsoft.com/office/drawing/2014/main" id="{C762DF1B-F966-D68E-472A-06598A739A9A}"/>
              </a:ext>
            </a:extLst>
          </p:cNvPr>
          <p:cNvPicPr>
            <a:picLocks noChangeAspect="1"/>
          </p:cNvPicPr>
          <p:nvPr/>
        </p:nvPicPr>
        <p:blipFill>
          <a:blip r:embed="rId2"/>
          <a:stretch>
            <a:fillRect/>
          </a:stretch>
        </p:blipFill>
        <p:spPr>
          <a:xfrm>
            <a:off x="729874" y="2687964"/>
            <a:ext cx="10732251" cy="1482072"/>
          </a:xfrm>
          <a:prstGeom prst="rect">
            <a:avLst/>
          </a:prstGeom>
        </p:spPr>
      </p:pic>
    </p:spTree>
    <p:extLst>
      <p:ext uri="{BB962C8B-B14F-4D97-AF65-F5344CB8AC3E}">
        <p14:creationId xmlns:p14="http://schemas.microsoft.com/office/powerpoint/2010/main" val="7323631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D71181-37D7-9E69-74A8-5BEB7666BA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13F27B-C2C9-1E0C-53F6-5E738F39F131}"/>
              </a:ext>
            </a:extLst>
          </p:cNvPr>
          <p:cNvSpPr>
            <a:spLocks noGrp="1"/>
          </p:cNvSpPr>
          <p:nvPr>
            <p:ph type="title"/>
          </p:nvPr>
        </p:nvSpPr>
        <p:spPr/>
        <p:txBody>
          <a:bodyPr>
            <a:noAutofit/>
          </a:bodyPr>
          <a:lstStyle/>
          <a:p>
            <a:r>
              <a:rPr lang="en-US" sz="3600" dirty="0"/>
              <a:t>Irrigated Acreage Project Feasibility Reserve Calculation</a:t>
            </a:r>
          </a:p>
        </p:txBody>
      </p:sp>
      <p:sp>
        <p:nvSpPr>
          <p:cNvPr id="3" name="Content Placeholder 2">
            <a:extLst>
              <a:ext uri="{FF2B5EF4-FFF2-40B4-BE49-F238E27FC236}">
                <a16:creationId xmlns:a16="http://schemas.microsoft.com/office/drawing/2014/main" id="{49FAAC55-F6D7-B3B8-3CE7-BC3B1AB21B88}"/>
              </a:ext>
            </a:extLst>
          </p:cNvPr>
          <p:cNvSpPr>
            <a:spLocks noGrp="1"/>
          </p:cNvSpPr>
          <p:nvPr>
            <p:ph idx="1"/>
          </p:nvPr>
        </p:nvSpPr>
        <p:spPr>
          <a:xfrm>
            <a:off x="1097280" y="1362974"/>
            <a:ext cx="10058400" cy="1076371"/>
          </a:xfrm>
        </p:spPr>
        <p:txBody>
          <a:bodyPr>
            <a:normAutofit lnSpcReduction="10000"/>
          </a:bodyPr>
          <a:lstStyle/>
          <a:p>
            <a:pPr>
              <a:buFont typeface="Wingdings" panose="05000000000000000000" pitchFamily="2" charset="2"/>
              <a:buChar char="§"/>
            </a:pPr>
            <a:r>
              <a:rPr lang="en-US" sz="2400" dirty="0"/>
              <a:t>To determine the amount of the Irrigated Acreage Fee that will be allocated to the Project Feasibility Reserve budget, we first subtract the PWS contribution to this reserve from the budget amount.</a:t>
            </a:r>
          </a:p>
        </p:txBody>
      </p:sp>
      <p:sp>
        <p:nvSpPr>
          <p:cNvPr id="4" name="Slide Number Placeholder 3">
            <a:extLst>
              <a:ext uri="{FF2B5EF4-FFF2-40B4-BE49-F238E27FC236}">
                <a16:creationId xmlns:a16="http://schemas.microsoft.com/office/drawing/2014/main" id="{D3D325F5-18B1-E69A-E899-3A5FACE00BA9}"/>
              </a:ext>
            </a:extLst>
          </p:cNvPr>
          <p:cNvSpPr>
            <a:spLocks noGrp="1"/>
          </p:cNvSpPr>
          <p:nvPr>
            <p:ph type="sldNum" sz="quarter" idx="10"/>
          </p:nvPr>
        </p:nvSpPr>
        <p:spPr/>
        <p:txBody>
          <a:bodyPr/>
          <a:lstStyle/>
          <a:p>
            <a:fld id="{42C2579C-0507-4DA8-803B-843F34D4C30C}" type="slidenum">
              <a:rPr lang="en-US" smtClean="0"/>
              <a:pPr/>
              <a:t>14</a:t>
            </a:fld>
            <a:endParaRPr lang="en-US" dirty="0"/>
          </a:p>
        </p:txBody>
      </p:sp>
      <p:sp>
        <p:nvSpPr>
          <p:cNvPr id="6" name="Content Placeholder 2">
            <a:extLst>
              <a:ext uri="{FF2B5EF4-FFF2-40B4-BE49-F238E27FC236}">
                <a16:creationId xmlns:a16="http://schemas.microsoft.com/office/drawing/2014/main" id="{A313EB23-5417-D4F8-6A68-84BE362F78C8}"/>
              </a:ext>
            </a:extLst>
          </p:cNvPr>
          <p:cNvSpPr txBox="1">
            <a:spLocks/>
          </p:cNvSpPr>
          <p:nvPr/>
        </p:nvSpPr>
        <p:spPr>
          <a:xfrm>
            <a:off x="943356" y="5435004"/>
            <a:ext cx="10305288" cy="9144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sz="2400" dirty="0"/>
              <a:t>$2.32 of the total rate ($10.00) would contribute to project feasibility and be held by the respective GSAs charging agricultural irrigators.</a:t>
            </a:r>
          </a:p>
        </p:txBody>
      </p:sp>
      <p:sp>
        <p:nvSpPr>
          <p:cNvPr id="9" name="Content Placeholder 2">
            <a:extLst>
              <a:ext uri="{FF2B5EF4-FFF2-40B4-BE49-F238E27FC236}">
                <a16:creationId xmlns:a16="http://schemas.microsoft.com/office/drawing/2014/main" id="{AD3B7071-B578-693E-1416-253F9D16D906}"/>
              </a:ext>
            </a:extLst>
          </p:cNvPr>
          <p:cNvSpPr txBox="1">
            <a:spLocks/>
          </p:cNvSpPr>
          <p:nvPr/>
        </p:nvSpPr>
        <p:spPr>
          <a:xfrm>
            <a:off x="1190244" y="3514411"/>
            <a:ext cx="10058400" cy="755838"/>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sz="2400" dirty="0"/>
              <a:t>We then divide the </a:t>
            </a:r>
            <a:r>
              <a:rPr lang="en-US" sz="2400" i="1" dirty="0"/>
              <a:t>remaining</a:t>
            </a:r>
            <a:r>
              <a:rPr lang="en-US" sz="2400" dirty="0"/>
              <a:t> Project Feasibility budget amount by the total irrigated acres.</a:t>
            </a:r>
          </a:p>
        </p:txBody>
      </p:sp>
      <p:pic>
        <p:nvPicPr>
          <p:cNvPr id="10" name="Picture 9">
            <a:extLst>
              <a:ext uri="{FF2B5EF4-FFF2-40B4-BE49-F238E27FC236}">
                <a16:creationId xmlns:a16="http://schemas.microsoft.com/office/drawing/2014/main" id="{15932A6A-6331-66AB-9ED5-CDA27FFB9805}"/>
              </a:ext>
            </a:extLst>
          </p:cNvPr>
          <p:cNvPicPr>
            <a:picLocks noChangeAspect="1"/>
          </p:cNvPicPr>
          <p:nvPr/>
        </p:nvPicPr>
        <p:blipFill>
          <a:blip r:embed="rId2"/>
          <a:stretch>
            <a:fillRect/>
          </a:stretch>
        </p:blipFill>
        <p:spPr>
          <a:xfrm>
            <a:off x="1681992" y="2502713"/>
            <a:ext cx="8828016" cy="669272"/>
          </a:xfrm>
          <a:prstGeom prst="rect">
            <a:avLst/>
          </a:prstGeom>
          <a:ln>
            <a:solidFill>
              <a:schemeClr val="tx1"/>
            </a:solidFill>
          </a:ln>
        </p:spPr>
      </p:pic>
      <p:pic>
        <p:nvPicPr>
          <p:cNvPr id="11" name="Picture 10">
            <a:extLst>
              <a:ext uri="{FF2B5EF4-FFF2-40B4-BE49-F238E27FC236}">
                <a16:creationId xmlns:a16="http://schemas.microsoft.com/office/drawing/2014/main" id="{A34530CA-2934-C3E6-9966-B04327372F69}"/>
              </a:ext>
            </a:extLst>
          </p:cNvPr>
          <p:cNvPicPr>
            <a:picLocks noChangeAspect="1"/>
          </p:cNvPicPr>
          <p:nvPr/>
        </p:nvPicPr>
        <p:blipFill>
          <a:blip r:embed="rId3"/>
          <a:stretch>
            <a:fillRect/>
          </a:stretch>
        </p:blipFill>
        <p:spPr>
          <a:xfrm>
            <a:off x="3027680" y="4270249"/>
            <a:ext cx="6197600" cy="914400"/>
          </a:xfrm>
          <a:prstGeom prst="rect">
            <a:avLst/>
          </a:prstGeom>
        </p:spPr>
      </p:pic>
    </p:spTree>
    <p:extLst>
      <p:ext uri="{BB962C8B-B14F-4D97-AF65-F5344CB8AC3E}">
        <p14:creationId xmlns:p14="http://schemas.microsoft.com/office/powerpoint/2010/main" val="2342348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7EDB9-6AF5-F846-05E8-3F8A628F9371}"/>
              </a:ext>
            </a:extLst>
          </p:cNvPr>
          <p:cNvSpPr>
            <a:spLocks noGrp="1"/>
          </p:cNvSpPr>
          <p:nvPr>
            <p:ph type="title"/>
          </p:nvPr>
        </p:nvSpPr>
        <p:spPr/>
        <p:txBody>
          <a:bodyPr>
            <a:normAutofit/>
          </a:bodyPr>
          <a:lstStyle/>
          <a:p>
            <a:r>
              <a:rPr lang="en-US" sz="4800" dirty="0"/>
              <a:t>Revenue Summary, All Sources</a:t>
            </a:r>
          </a:p>
        </p:txBody>
      </p:sp>
      <p:sp>
        <p:nvSpPr>
          <p:cNvPr id="3" name="Slide Number Placeholder 2">
            <a:extLst>
              <a:ext uri="{FF2B5EF4-FFF2-40B4-BE49-F238E27FC236}">
                <a16:creationId xmlns:a16="http://schemas.microsoft.com/office/drawing/2014/main" id="{8B8A8A4D-1762-35D6-A552-28E7E4216F05}"/>
              </a:ext>
            </a:extLst>
          </p:cNvPr>
          <p:cNvSpPr>
            <a:spLocks noGrp="1"/>
          </p:cNvSpPr>
          <p:nvPr>
            <p:ph type="sldNum" sz="quarter" idx="12"/>
          </p:nvPr>
        </p:nvSpPr>
        <p:spPr/>
        <p:txBody>
          <a:bodyPr/>
          <a:lstStyle/>
          <a:p>
            <a:fld id="{4FAB73BC-B049-4115-A692-8D63A059BFB8}" type="slidenum">
              <a:rPr lang="en-US" smtClean="0"/>
              <a:pPr/>
              <a:t>15</a:t>
            </a:fld>
            <a:endParaRPr lang="en-US" dirty="0"/>
          </a:p>
        </p:txBody>
      </p:sp>
      <p:pic>
        <p:nvPicPr>
          <p:cNvPr id="4" name="Picture 3">
            <a:extLst>
              <a:ext uri="{FF2B5EF4-FFF2-40B4-BE49-F238E27FC236}">
                <a16:creationId xmlns:a16="http://schemas.microsoft.com/office/drawing/2014/main" id="{E63D9635-F18D-C5B8-56A3-A83CBCD98707}"/>
              </a:ext>
            </a:extLst>
          </p:cNvPr>
          <p:cNvPicPr>
            <a:picLocks noChangeAspect="1"/>
          </p:cNvPicPr>
          <p:nvPr/>
        </p:nvPicPr>
        <p:blipFill>
          <a:blip r:embed="rId2"/>
          <a:stretch>
            <a:fillRect/>
          </a:stretch>
        </p:blipFill>
        <p:spPr>
          <a:xfrm>
            <a:off x="4417430" y="291588"/>
            <a:ext cx="7280182" cy="6274824"/>
          </a:xfrm>
          <a:prstGeom prst="rect">
            <a:avLst/>
          </a:prstGeom>
        </p:spPr>
      </p:pic>
    </p:spTree>
    <p:extLst>
      <p:ext uri="{BB962C8B-B14F-4D97-AF65-F5344CB8AC3E}">
        <p14:creationId xmlns:p14="http://schemas.microsoft.com/office/powerpoint/2010/main" val="1675174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5DD97-31E5-8D4B-9FB5-150CB1361253}"/>
              </a:ext>
            </a:extLst>
          </p:cNvPr>
          <p:cNvSpPr>
            <a:spLocks noGrp="1"/>
          </p:cNvSpPr>
          <p:nvPr>
            <p:ph type="title"/>
          </p:nvPr>
        </p:nvSpPr>
        <p:spPr/>
        <p:txBody>
          <a:bodyPr/>
          <a:lstStyle/>
          <a:p>
            <a:r>
              <a:rPr lang="en-US" dirty="0"/>
              <a:t>Base Charge Revenue by GSA</a:t>
            </a:r>
          </a:p>
        </p:txBody>
      </p:sp>
      <p:sp>
        <p:nvSpPr>
          <p:cNvPr id="4" name="Slide Number Placeholder 3">
            <a:extLst>
              <a:ext uri="{FF2B5EF4-FFF2-40B4-BE49-F238E27FC236}">
                <a16:creationId xmlns:a16="http://schemas.microsoft.com/office/drawing/2014/main" id="{F9FB5ED8-DFE5-2769-D62A-0841E03BFFAC}"/>
              </a:ext>
            </a:extLst>
          </p:cNvPr>
          <p:cNvSpPr>
            <a:spLocks noGrp="1"/>
          </p:cNvSpPr>
          <p:nvPr>
            <p:ph type="sldNum" sz="quarter" idx="10"/>
          </p:nvPr>
        </p:nvSpPr>
        <p:spPr/>
        <p:txBody>
          <a:bodyPr/>
          <a:lstStyle/>
          <a:p>
            <a:fld id="{42C2579C-0507-4DA8-803B-843F34D4C30C}" type="slidenum">
              <a:rPr lang="en-US" smtClean="0"/>
              <a:pPr/>
              <a:t>16</a:t>
            </a:fld>
            <a:endParaRPr lang="en-US" dirty="0"/>
          </a:p>
        </p:txBody>
      </p:sp>
      <p:pic>
        <p:nvPicPr>
          <p:cNvPr id="6" name="Content Placeholder 5">
            <a:extLst>
              <a:ext uri="{FF2B5EF4-FFF2-40B4-BE49-F238E27FC236}">
                <a16:creationId xmlns:a16="http://schemas.microsoft.com/office/drawing/2014/main" id="{AC75A91C-CE4D-7C4D-302E-52D53BC00FE5}"/>
              </a:ext>
            </a:extLst>
          </p:cNvPr>
          <p:cNvPicPr>
            <a:picLocks noGrp="1" noChangeAspect="1"/>
          </p:cNvPicPr>
          <p:nvPr>
            <p:ph idx="1"/>
          </p:nvPr>
        </p:nvPicPr>
        <p:blipFill>
          <a:blip r:embed="rId2"/>
          <a:stretch>
            <a:fillRect/>
          </a:stretch>
        </p:blipFill>
        <p:spPr>
          <a:xfrm>
            <a:off x="912928" y="2001965"/>
            <a:ext cx="10366143" cy="3127819"/>
          </a:xfrm>
          <a:prstGeom prst="rect">
            <a:avLst/>
          </a:prstGeom>
        </p:spPr>
      </p:pic>
    </p:spTree>
    <p:extLst>
      <p:ext uri="{BB962C8B-B14F-4D97-AF65-F5344CB8AC3E}">
        <p14:creationId xmlns:p14="http://schemas.microsoft.com/office/powerpoint/2010/main" val="2774107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32085-917C-0BAC-F06A-17971972F8BD}"/>
              </a:ext>
            </a:extLst>
          </p:cNvPr>
          <p:cNvSpPr>
            <a:spLocks noGrp="1"/>
          </p:cNvSpPr>
          <p:nvPr>
            <p:ph type="title"/>
          </p:nvPr>
        </p:nvSpPr>
        <p:spPr/>
        <p:txBody>
          <a:bodyPr/>
          <a:lstStyle/>
          <a:p>
            <a:r>
              <a:rPr lang="en-US" dirty="0"/>
              <a:t>PWS Revenue by GSA</a:t>
            </a:r>
          </a:p>
        </p:txBody>
      </p:sp>
      <p:sp>
        <p:nvSpPr>
          <p:cNvPr id="4" name="Slide Number Placeholder 3">
            <a:extLst>
              <a:ext uri="{FF2B5EF4-FFF2-40B4-BE49-F238E27FC236}">
                <a16:creationId xmlns:a16="http://schemas.microsoft.com/office/drawing/2014/main" id="{5BA22B60-98AE-FBDD-4B0B-62562C4E58F6}"/>
              </a:ext>
            </a:extLst>
          </p:cNvPr>
          <p:cNvSpPr>
            <a:spLocks noGrp="1"/>
          </p:cNvSpPr>
          <p:nvPr>
            <p:ph type="sldNum" sz="quarter" idx="10"/>
          </p:nvPr>
        </p:nvSpPr>
        <p:spPr/>
        <p:txBody>
          <a:bodyPr/>
          <a:lstStyle/>
          <a:p>
            <a:fld id="{42C2579C-0507-4DA8-803B-843F34D4C30C}" type="slidenum">
              <a:rPr lang="en-US" smtClean="0"/>
              <a:pPr/>
              <a:t>17</a:t>
            </a:fld>
            <a:endParaRPr lang="en-US" dirty="0"/>
          </a:p>
        </p:txBody>
      </p:sp>
      <p:pic>
        <p:nvPicPr>
          <p:cNvPr id="7" name="Content Placeholder 6">
            <a:extLst>
              <a:ext uri="{FF2B5EF4-FFF2-40B4-BE49-F238E27FC236}">
                <a16:creationId xmlns:a16="http://schemas.microsoft.com/office/drawing/2014/main" id="{B863CDCC-3E90-23CC-B635-67CD69B44179}"/>
              </a:ext>
            </a:extLst>
          </p:cNvPr>
          <p:cNvPicPr>
            <a:picLocks noGrp="1" noChangeAspect="1"/>
          </p:cNvPicPr>
          <p:nvPr>
            <p:ph idx="1"/>
          </p:nvPr>
        </p:nvPicPr>
        <p:blipFill>
          <a:blip r:embed="rId2"/>
          <a:stretch>
            <a:fillRect/>
          </a:stretch>
        </p:blipFill>
        <p:spPr>
          <a:xfrm>
            <a:off x="2130110" y="1861090"/>
            <a:ext cx="7931780" cy="3135820"/>
          </a:xfrm>
          <a:prstGeom prst="rect">
            <a:avLst/>
          </a:prstGeom>
        </p:spPr>
      </p:pic>
    </p:spTree>
    <p:extLst>
      <p:ext uri="{BB962C8B-B14F-4D97-AF65-F5344CB8AC3E}">
        <p14:creationId xmlns:p14="http://schemas.microsoft.com/office/powerpoint/2010/main" val="10864399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A3434-D610-E856-39C7-B883BD08A598}"/>
              </a:ext>
            </a:extLst>
          </p:cNvPr>
          <p:cNvSpPr>
            <a:spLocks noGrp="1"/>
          </p:cNvSpPr>
          <p:nvPr>
            <p:ph type="title"/>
          </p:nvPr>
        </p:nvSpPr>
        <p:spPr/>
        <p:txBody>
          <a:bodyPr/>
          <a:lstStyle/>
          <a:p>
            <a:r>
              <a:rPr lang="en-US" dirty="0"/>
              <a:t>Irrigated Acreage Revenue by GSA</a:t>
            </a:r>
          </a:p>
        </p:txBody>
      </p:sp>
      <p:sp>
        <p:nvSpPr>
          <p:cNvPr id="4" name="Slide Number Placeholder 3">
            <a:extLst>
              <a:ext uri="{FF2B5EF4-FFF2-40B4-BE49-F238E27FC236}">
                <a16:creationId xmlns:a16="http://schemas.microsoft.com/office/drawing/2014/main" id="{91107CD7-BDE1-DDEF-BADC-3B03DFB64567}"/>
              </a:ext>
            </a:extLst>
          </p:cNvPr>
          <p:cNvSpPr>
            <a:spLocks noGrp="1"/>
          </p:cNvSpPr>
          <p:nvPr>
            <p:ph type="sldNum" sz="quarter" idx="10"/>
          </p:nvPr>
        </p:nvSpPr>
        <p:spPr/>
        <p:txBody>
          <a:bodyPr/>
          <a:lstStyle/>
          <a:p>
            <a:fld id="{42C2579C-0507-4DA8-803B-843F34D4C30C}" type="slidenum">
              <a:rPr lang="en-US" smtClean="0"/>
              <a:pPr/>
              <a:t>18</a:t>
            </a:fld>
            <a:endParaRPr lang="en-US" dirty="0"/>
          </a:p>
        </p:txBody>
      </p:sp>
      <p:pic>
        <p:nvPicPr>
          <p:cNvPr id="8" name="Content Placeholder 7">
            <a:extLst>
              <a:ext uri="{FF2B5EF4-FFF2-40B4-BE49-F238E27FC236}">
                <a16:creationId xmlns:a16="http://schemas.microsoft.com/office/drawing/2014/main" id="{EA43978A-B3BE-24AA-CA97-5AAC166B0E5F}"/>
              </a:ext>
            </a:extLst>
          </p:cNvPr>
          <p:cNvPicPr>
            <a:picLocks noGrp="1" noChangeAspect="1"/>
          </p:cNvPicPr>
          <p:nvPr>
            <p:ph idx="1"/>
          </p:nvPr>
        </p:nvPicPr>
        <p:blipFill>
          <a:blip r:embed="rId2"/>
          <a:stretch>
            <a:fillRect/>
          </a:stretch>
        </p:blipFill>
        <p:spPr>
          <a:xfrm>
            <a:off x="1246360" y="2029840"/>
            <a:ext cx="9699279" cy="3310255"/>
          </a:xfrm>
          <a:prstGeom prst="rect">
            <a:avLst/>
          </a:prstGeom>
        </p:spPr>
      </p:pic>
    </p:spTree>
    <p:extLst>
      <p:ext uri="{BB962C8B-B14F-4D97-AF65-F5344CB8AC3E}">
        <p14:creationId xmlns:p14="http://schemas.microsoft.com/office/powerpoint/2010/main" val="1232154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E4216-3F3B-4C18-5FD6-788F14759225}"/>
              </a:ext>
            </a:extLst>
          </p:cNvPr>
          <p:cNvSpPr>
            <a:spLocks noGrp="1"/>
          </p:cNvSpPr>
          <p:nvPr>
            <p:ph type="title"/>
          </p:nvPr>
        </p:nvSpPr>
        <p:spPr/>
        <p:txBody>
          <a:bodyPr/>
          <a:lstStyle/>
          <a:p>
            <a:r>
              <a:rPr lang="en-US" dirty="0"/>
              <a:t>Total Revenue by GSA</a:t>
            </a:r>
          </a:p>
        </p:txBody>
      </p:sp>
      <p:pic>
        <p:nvPicPr>
          <p:cNvPr id="5" name="Content Placeholder 4">
            <a:extLst>
              <a:ext uri="{FF2B5EF4-FFF2-40B4-BE49-F238E27FC236}">
                <a16:creationId xmlns:a16="http://schemas.microsoft.com/office/drawing/2014/main" id="{6878BDD5-A084-0D45-E275-980B5B3B6F3C}"/>
              </a:ext>
            </a:extLst>
          </p:cNvPr>
          <p:cNvPicPr>
            <a:picLocks noGrp="1" noChangeAspect="1"/>
          </p:cNvPicPr>
          <p:nvPr>
            <p:ph idx="1"/>
          </p:nvPr>
        </p:nvPicPr>
        <p:blipFill>
          <a:blip r:embed="rId2"/>
          <a:stretch>
            <a:fillRect/>
          </a:stretch>
        </p:blipFill>
        <p:spPr>
          <a:xfrm>
            <a:off x="682783" y="2154174"/>
            <a:ext cx="10826433" cy="2966466"/>
          </a:xfrm>
          <a:prstGeom prst="rect">
            <a:avLst/>
          </a:prstGeom>
        </p:spPr>
      </p:pic>
      <p:sp>
        <p:nvSpPr>
          <p:cNvPr id="4" name="Slide Number Placeholder 3">
            <a:extLst>
              <a:ext uri="{FF2B5EF4-FFF2-40B4-BE49-F238E27FC236}">
                <a16:creationId xmlns:a16="http://schemas.microsoft.com/office/drawing/2014/main" id="{CFDDB9F5-3DDD-856C-0E76-732E02474FBA}"/>
              </a:ext>
            </a:extLst>
          </p:cNvPr>
          <p:cNvSpPr>
            <a:spLocks noGrp="1"/>
          </p:cNvSpPr>
          <p:nvPr>
            <p:ph type="sldNum" sz="quarter" idx="10"/>
          </p:nvPr>
        </p:nvSpPr>
        <p:spPr/>
        <p:txBody>
          <a:bodyPr/>
          <a:lstStyle/>
          <a:p>
            <a:fld id="{42C2579C-0507-4DA8-803B-843F34D4C30C}" type="slidenum">
              <a:rPr lang="en-US" smtClean="0"/>
              <a:pPr/>
              <a:t>19</a:t>
            </a:fld>
            <a:endParaRPr lang="en-US" dirty="0"/>
          </a:p>
        </p:txBody>
      </p:sp>
    </p:spTree>
    <p:extLst>
      <p:ext uri="{BB962C8B-B14F-4D97-AF65-F5344CB8AC3E}">
        <p14:creationId xmlns:p14="http://schemas.microsoft.com/office/powerpoint/2010/main" val="242535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68391-3604-3F71-4585-0B34CA248B6B}"/>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641EC1DC-72F8-7F4C-5029-859D206FDD06}"/>
              </a:ext>
            </a:extLst>
          </p:cNvPr>
          <p:cNvSpPr>
            <a:spLocks noGrp="1"/>
          </p:cNvSpPr>
          <p:nvPr>
            <p:ph idx="1"/>
          </p:nvPr>
        </p:nvSpPr>
        <p:spPr/>
        <p:txBody>
          <a:bodyPr/>
          <a:lstStyle/>
          <a:p>
            <a:pPr marL="514350" indent="-514350">
              <a:buFont typeface="+mj-lt"/>
              <a:buAutoNum type="romanUcPeriod"/>
            </a:pPr>
            <a:r>
              <a:rPr lang="en-US" sz="2800" dirty="0"/>
              <a:t>Budget</a:t>
            </a:r>
          </a:p>
          <a:p>
            <a:pPr marL="514350" indent="-514350">
              <a:buFont typeface="+mj-lt"/>
              <a:buAutoNum type="romanUcPeriod"/>
            </a:pPr>
            <a:r>
              <a:rPr lang="en-US" sz="2800" dirty="0"/>
              <a:t>Fee Structure</a:t>
            </a:r>
          </a:p>
          <a:p>
            <a:pPr marL="514350" indent="-514350">
              <a:buFont typeface="+mj-lt"/>
              <a:buAutoNum type="romanUcPeriod"/>
            </a:pPr>
            <a:r>
              <a:rPr lang="en-US" sz="2800" dirty="0"/>
              <a:t>GSA Cost Allocation / Project Reserves</a:t>
            </a:r>
          </a:p>
          <a:p>
            <a:pPr marL="514350" indent="-514350">
              <a:buFont typeface="+mj-lt"/>
              <a:buAutoNum type="romanUcPeriod"/>
            </a:pPr>
            <a:r>
              <a:rPr lang="en-US" sz="2800" dirty="0"/>
              <a:t>Fee Implementation / Legal Considerations</a:t>
            </a:r>
          </a:p>
          <a:p>
            <a:endParaRPr lang="en-US" dirty="0"/>
          </a:p>
        </p:txBody>
      </p:sp>
      <p:sp>
        <p:nvSpPr>
          <p:cNvPr id="4" name="Slide Number Placeholder 3">
            <a:extLst>
              <a:ext uri="{FF2B5EF4-FFF2-40B4-BE49-F238E27FC236}">
                <a16:creationId xmlns:a16="http://schemas.microsoft.com/office/drawing/2014/main" id="{F9B05584-1BE6-0FD7-599E-18FEC2BC4C67}"/>
              </a:ext>
            </a:extLst>
          </p:cNvPr>
          <p:cNvSpPr>
            <a:spLocks noGrp="1"/>
          </p:cNvSpPr>
          <p:nvPr>
            <p:ph type="sldNum" sz="quarter" idx="10"/>
          </p:nvPr>
        </p:nvSpPr>
        <p:spPr/>
        <p:txBody>
          <a:bodyPr/>
          <a:lstStyle/>
          <a:p>
            <a:fld id="{42C2579C-0507-4DA8-803B-843F34D4C30C}" type="slidenum">
              <a:rPr lang="en-US" smtClean="0"/>
              <a:pPr/>
              <a:t>2</a:t>
            </a:fld>
            <a:endParaRPr lang="en-US" dirty="0"/>
          </a:p>
        </p:txBody>
      </p:sp>
    </p:spTree>
    <p:extLst>
      <p:ext uri="{BB962C8B-B14F-4D97-AF65-F5344CB8AC3E}">
        <p14:creationId xmlns:p14="http://schemas.microsoft.com/office/powerpoint/2010/main" val="29756506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5A6815-F22C-E0C9-15A5-AB44F3CD42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8544EA-5DB7-53A1-410A-F364E71FF592}"/>
              </a:ext>
            </a:extLst>
          </p:cNvPr>
          <p:cNvSpPr>
            <a:spLocks noGrp="1"/>
          </p:cNvSpPr>
          <p:nvPr>
            <p:ph type="title"/>
          </p:nvPr>
        </p:nvSpPr>
        <p:spPr/>
        <p:txBody>
          <a:bodyPr/>
          <a:lstStyle/>
          <a:p>
            <a:r>
              <a:rPr lang="en-US" dirty="0"/>
              <a:t>Community Outreach</a:t>
            </a:r>
          </a:p>
        </p:txBody>
      </p:sp>
      <p:sp>
        <p:nvSpPr>
          <p:cNvPr id="3" name="Content Placeholder 2">
            <a:extLst>
              <a:ext uri="{FF2B5EF4-FFF2-40B4-BE49-F238E27FC236}">
                <a16:creationId xmlns:a16="http://schemas.microsoft.com/office/drawing/2014/main" id="{8BD4CE7D-01B6-2454-598D-C9DB19A3B24A}"/>
              </a:ext>
            </a:extLst>
          </p:cNvPr>
          <p:cNvSpPr>
            <a:spLocks noGrp="1"/>
          </p:cNvSpPr>
          <p:nvPr>
            <p:ph idx="1"/>
          </p:nvPr>
        </p:nvSpPr>
        <p:spPr/>
        <p:txBody>
          <a:bodyPr/>
          <a:lstStyle/>
          <a:p>
            <a:pPr>
              <a:spcAft>
                <a:spcPts val="600"/>
              </a:spcAft>
              <a:buFont typeface="Wingdings" panose="05000000000000000000" pitchFamily="2" charset="2"/>
              <a:buChar char="§"/>
            </a:pPr>
            <a:r>
              <a:rPr lang="en-US" sz="2400" dirty="0"/>
              <a:t>Property related fees can be used for a wide range of GSA activities – </a:t>
            </a:r>
            <a:r>
              <a:rPr lang="en-US" sz="2400" i="1" dirty="0"/>
              <a:t>including</a:t>
            </a:r>
            <a:r>
              <a:rPr lang="en-US" sz="2400" dirty="0"/>
              <a:t> capital projects.</a:t>
            </a:r>
          </a:p>
          <a:p>
            <a:pPr>
              <a:spcAft>
                <a:spcPts val="600"/>
              </a:spcAft>
              <a:buFont typeface="Wingdings" panose="05000000000000000000" pitchFamily="2" charset="2"/>
              <a:buChar char="§"/>
            </a:pPr>
            <a:r>
              <a:rPr lang="en-US" sz="2400" dirty="0"/>
              <a:t>GSAs must plan for 45-day mailed notice period and public hearing (protest hearing).</a:t>
            </a:r>
          </a:p>
          <a:p>
            <a:pPr>
              <a:spcAft>
                <a:spcPts val="600"/>
              </a:spcAft>
              <a:buFont typeface="Wingdings" panose="05000000000000000000" pitchFamily="2" charset="2"/>
              <a:buChar char="§"/>
            </a:pPr>
            <a:r>
              <a:rPr lang="en-US" sz="2400" dirty="0"/>
              <a:t>If grater than 50% of affected property owners submit written protest, the fee cannot be implemented.</a:t>
            </a:r>
          </a:p>
          <a:p>
            <a:endParaRPr lang="en-US" dirty="0"/>
          </a:p>
        </p:txBody>
      </p:sp>
      <p:sp>
        <p:nvSpPr>
          <p:cNvPr id="4" name="Slide Number Placeholder 3">
            <a:extLst>
              <a:ext uri="{FF2B5EF4-FFF2-40B4-BE49-F238E27FC236}">
                <a16:creationId xmlns:a16="http://schemas.microsoft.com/office/drawing/2014/main" id="{6845E405-3391-13C3-626F-087A401079C8}"/>
              </a:ext>
            </a:extLst>
          </p:cNvPr>
          <p:cNvSpPr>
            <a:spLocks noGrp="1"/>
          </p:cNvSpPr>
          <p:nvPr>
            <p:ph type="sldNum" sz="quarter" idx="10"/>
          </p:nvPr>
        </p:nvSpPr>
        <p:spPr/>
        <p:txBody>
          <a:bodyPr/>
          <a:lstStyle/>
          <a:p>
            <a:fld id="{42C2579C-0507-4DA8-803B-843F34D4C30C}" type="slidenum">
              <a:rPr lang="en-US" smtClean="0"/>
              <a:pPr/>
              <a:t>20</a:t>
            </a:fld>
            <a:endParaRPr lang="en-US" dirty="0"/>
          </a:p>
        </p:txBody>
      </p:sp>
    </p:spTree>
    <p:extLst>
      <p:ext uri="{BB962C8B-B14F-4D97-AF65-F5344CB8AC3E}">
        <p14:creationId xmlns:p14="http://schemas.microsoft.com/office/powerpoint/2010/main" val="488577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386B91-E65E-E5AC-E301-F016BEB65D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EEE34DB-309B-BC63-4B13-6DDE2D6E43D2}"/>
              </a:ext>
            </a:extLst>
          </p:cNvPr>
          <p:cNvSpPr>
            <a:spLocks noGrp="1"/>
          </p:cNvSpPr>
          <p:nvPr>
            <p:ph type="title"/>
          </p:nvPr>
        </p:nvSpPr>
        <p:spPr/>
        <p:txBody>
          <a:bodyPr>
            <a:normAutofit fontScale="90000"/>
          </a:bodyPr>
          <a:lstStyle/>
          <a:p>
            <a:r>
              <a:rPr lang="en-US" dirty="0"/>
              <a:t>Fee Study Timeline – 2024 Implementation</a:t>
            </a:r>
          </a:p>
        </p:txBody>
      </p:sp>
      <p:sp>
        <p:nvSpPr>
          <p:cNvPr id="4" name="Slide Number Placeholder 3">
            <a:extLst>
              <a:ext uri="{FF2B5EF4-FFF2-40B4-BE49-F238E27FC236}">
                <a16:creationId xmlns:a16="http://schemas.microsoft.com/office/drawing/2014/main" id="{92D697FD-36D1-F9FC-6130-3B45CCBF5DB7}"/>
              </a:ext>
            </a:extLst>
          </p:cNvPr>
          <p:cNvSpPr>
            <a:spLocks noGrp="1"/>
          </p:cNvSpPr>
          <p:nvPr>
            <p:ph type="sldNum" sz="quarter" idx="10"/>
          </p:nvPr>
        </p:nvSpPr>
        <p:spPr/>
        <p:txBody>
          <a:bodyPr/>
          <a:lstStyle/>
          <a:p>
            <a:fld id="{42C2579C-0507-4DA8-803B-843F34D4C30C}" type="slidenum">
              <a:rPr lang="en-US" smtClean="0"/>
              <a:pPr/>
              <a:t>21</a:t>
            </a:fld>
            <a:endParaRPr lang="en-US" dirty="0"/>
          </a:p>
        </p:txBody>
      </p:sp>
      <p:graphicFrame>
        <p:nvGraphicFramePr>
          <p:cNvPr id="13" name="Diagram 12">
            <a:extLst>
              <a:ext uri="{FF2B5EF4-FFF2-40B4-BE49-F238E27FC236}">
                <a16:creationId xmlns:a16="http://schemas.microsoft.com/office/drawing/2014/main" id="{0775B74C-AE1B-B9A2-7D1E-5AD89640E4F7}"/>
              </a:ext>
            </a:extLst>
          </p:cNvPr>
          <p:cNvGraphicFramePr/>
          <p:nvPr>
            <p:extLst>
              <p:ext uri="{D42A27DB-BD31-4B8C-83A1-F6EECF244321}">
                <p14:modId xmlns:p14="http://schemas.microsoft.com/office/powerpoint/2010/main" val="1405326440"/>
              </p:ext>
            </p:extLst>
          </p:nvPr>
        </p:nvGraphicFramePr>
        <p:xfrm>
          <a:off x="793216" y="1436125"/>
          <a:ext cx="11071950" cy="47753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extBox 13">
            <a:extLst>
              <a:ext uri="{FF2B5EF4-FFF2-40B4-BE49-F238E27FC236}">
                <a16:creationId xmlns:a16="http://schemas.microsoft.com/office/drawing/2014/main" id="{6CBB1657-1919-337D-B731-E508680967A5}"/>
              </a:ext>
            </a:extLst>
          </p:cNvPr>
          <p:cNvSpPr txBox="1"/>
          <p:nvPr/>
        </p:nvSpPr>
        <p:spPr>
          <a:xfrm>
            <a:off x="5556522" y="3452534"/>
            <a:ext cx="1661151" cy="2031325"/>
          </a:xfrm>
          <a:prstGeom prst="rect">
            <a:avLst/>
          </a:prstGeom>
          <a:noFill/>
        </p:spPr>
        <p:txBody>
          <a:bodyPr wrap="square" rtlCol="0">
            <a:spAutoFit/>
          </a:bodyPr>
          <a:lstStyle/>
          <a:p>
            <a:r>
              <a:rPr lang="en-US" sz="2400" b="1" u="sng" dirty="0"/>
              <a:t>November-February 2024:</a:t>
            </a:r>
          </a:p>
          <a:p>
            <a:r>
              <a:rPr lang="en-US" dirty="0"/>
              <a:t>Community Outreach</a:t>
            </a:r>
          </a:p>
          <a:p>
            <a:endParaRPr lang="en-US" dirty="0"/>
          </a:p>
        </p:txBody>
      </p:sp>
      <p:sp>
        <p:nvSpPr>
          <p:cNvPr id="15" name="TextBox 14">
            <a:extLst>
              <a:ext uri="{FF2B5EF4-FFF2-40B4-BE49-F238E27FC236}">
                <a16:creationId xmlns:a16="http://schemas.microsoft.com/office/drawing/2014/main" id="{3C6239AE-D44C-1F1F-3712-C52539402CE3}"/>
              </a:ext>
            </a:extLst>
          </p:cNvPr>
          <p:cNvSpPr txBox="1"/>
          <p:nvPr/>
        </p:nvSpPr>
        <p:spPr>
          <a:xfrm>
            <a:off x="7217673" y="3124974"/>
            <a:ext cx="1773936" cy="1569660"/>
          </a:xfrm>
          <a:prstGeom prst="rect">
            <a:avLst/>
          </a:prstGeom>
          <a:noFill/>
        </p:spPr>
        <p:txBody>
          <a:bodyPr wrap="square" rtlCol="0">
            <a:spAutoFit/>
          </a:bodyPr>
          <a:lstStyle/>
          <a:p>
            <a:r>
              <a:rPr lang="en-US" sz="2400" b="1" u="sng" dirty="0"/>
              <a:t>March 2024:</a:t>
            </a:r>
          </a:p>
          <a:p>
            <a:r>
              <a:rPr lang="en-US" dirty="0"/>
              <a:t>Draft Fee Report presented to Board</a:t>
            </a:r>
          </a:p>
          <a:p>
            <a:endParaRPr lang="en-US" dirty="0"/>
          </a:p>
        </p:txBody>
      </p:sp>
      <p:sp>
        <p:nvSpPr>
          <p:cNvPr id="16" name="Oval 15">
            <a:extLst>
              <a:ext uri="{FF2B5EF4-FFF2-40B4-BE49-F238E27FC236}">
                <a16:creationId xmlns:a16="http://schemas.microsoft.com/office/drawing/2014/main" id="{E9665855-F88A-595F-82F1-E73734A1E548}"/>
              </a:ext>
            </a:extLst>
          </p:cNvPr>
          <p:cNvSpPr/>
          <p:nvPr/>
        </p:nvSpPr>
        <p:spPr>
          <a:xfrm>
            <a:off x="4022949" y="3748987"/>
            <a:ext cx="305622" cy="305622"/>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7" name="Oval 16">
            <a:extLst>
              <a:ext uri="{FF2B5EF4-FFF2-40B4-BE49-F238E27FC236}">
                <a16:creationId xmlns:a16="http://schemas.microsoft.com/office/drawing/2014/main" id="{CAF45E55-5745-7ABD-42C4-FFF817C3C33C}"/>
              </a:ext>
            </a:extLst>
          </p:cNvPr>
          <p:cNvSpPr/>
          <p:nvPr/>
        </p:nvSpPr>
        <p:spPr>
          <a:xfrm>
            <a:off x="7217673" y="2551177"/>
            <a:ext cx="560814" cy="565790"/>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Tree>
    <p:extLst>
      <p:ext uri="{BB962C8B-B14F-4D97-AF65-F5344CB8AC3E}">
        <p14:creationId xmlns:p14="http://schemas.microsoft.com/office/powerpoint/2010/main" val="28698320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564"/>
            <a:ext cx="4021394" cy="6627436"/>
          </a:xfrm>
        </p:spPr>
        <p:txBody>
          <a:bodyPr>
            <a:normAutofit/>
          </a:bodyPr>
          <a:lstStyle/>
          <a:p>
            <a:r>
              <a:rPr lang="en-US" sz="4900" dirty="0"/>
              <a:t>Cosumnes Groundwater Authority</a:t>
            </a:r>
            <a:br>
              <a:rPr lang="en-US" sz="3600" dirty="0"/>
            </a:br>
            <a:br>
              <a:rPr lang="en-US" sz="3600" dirty="0"/>
            </a:br>
            <a:r>
              <a:rPr lang="en-US" dirty="0"/>
              <a:t>Thank You!</a:t>
            </a:r>
            <a:br>
              <a:rPr lang="en-US" sz="3600" dirty="0"/>
            </a:br>
            <a:br>
              <a:rPr lang="en-US" sz="3600" dirty="0"/>
            </a:br>
            <a:br>
              <a:rPr lang="en-US" sz="2800" dirty="0"/>
            </a:br>
            <a:br>
              <a:rPr lang="en-US" sz="4000" dirty="0"/>
            </a:br>
            <a:br>
              <a:rPr lang="en-US" sz="3600" dirty="0"/>
            </a:br>
            <a:endParaRPr lang="en-US" dirty="0">
              <a:highlight>
                <a:srgbClr val="FFFF00"/>
              </a:highlight>
            </a:endParaRP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14800" y="1289538"/>
            <a:ext cx="8077200" cy="4545259"/>
          </a:xfrm>
        </p:spPr>
      </p:pic>
      <p:sp>
        <p:nvSpPr>
          <p:cNvPr id="3" name="Slide Number Placeholder 2">
            <a:extLst>
              <a:ext uri="{FF2B5EF4-FFF2-40B4-BE49-F238E27FC236}">
                <a16:creationId xmlns:a16="http://schemas.microsoft.com/office/drawing/2014/main" id="{E13E889B-38ED-BAB7-A7B6-3F944A990AA3}"/>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1513709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65E59-A638-0AB6-02D2-9CBDBC062AC1}"/>
              </a:ext>
            </a:extLst>
          </p:cNvPr>
          <p:cNvSpPr>
            <a:spLocks noGrp="1"/>
          </p:cNvSpPr>
          <p:nvPr>
            <p:ph type="title"/>
          </p:nvPr>
        </p:nvSpPr>
        <p:spPr/>
        <p:txBody>
          <a:bodyPr/>
          <a:lstStyle/>
          <a:p>
            <a:r>
              <a:rPr lang="en-US" dirty="0"/>
              <a:t>Budget Considerations</a:t>
            </a:r>
          </a:p>
        </p:txBody>
      </p:sp>
      <p:sp>
        <p:nvSpPr>
          <p:cNvPr id="3" name="Content Placeholder 2">
            <a:extLst>
              <a:ext uri="{FF2B5EF4-FFF2-40B4-BE49-F238E27FC236}">
                <a16:creationId xmlns:a16="http://schemas.microsoft.com/office/drawing/2014/main" id="{600A1331-7C3C-9AC3-45DB-C93AE4FD2E75}"/>
              </a:ext>
            </a:extLst>
          </p:cNvPr>
          <p:cNvSpPr>
            <a:spLocks noGrp="1"/>
          </p:cNvSpPr>
          <p:nvPr>
            <p:ph idx="1"/>
          </p:nvPr>
        </p:nvSpPr>
        <p:spPr/>
        <p:txBody>
          <a:bodyPr>
            <a:normAutofit/>
          </a:bodyPr>
          <a:lstStyle/>
          <a:p>
            <a:pPr>
              <a:buFont typeface="Wingdings" panose="05000000000000000000" pitchFamily="2" charset="2"/>
              <a:buChar char="§"/>
            </a:pPr>
            <a:r>
              <a:rPr lang="en-US" sz="2400" dirty="0"/>
              <a:t>The updated budget reflects one year of costs and includes a 5% contingency.</a:t>
            </a:r>
          </a:p>
          <a:p>
            <a:pPr>
              <a:buFont typeface="Wingdings" panose="05000000000000000000" pitchFamily="2" charset="2"/>
              <a:buChar char="§"/>
            </a:pPr>
            <a:r>
              <a:rPr lang="en-US" sz="2400" dirty="0"/>
              <a:t>The draft Fee Study refences an inflationary mechanism – the Producers Price Index for Final Demand.</a:t>
            </a:r>
          </a:p>
          <a:p>
            <a:pPr>
              <a:buFont typeface="Wingdings" panose="05000000000000000000" pitchFamily="2" charset="2"/>
              <a:buChar char="§"/>
            </a:pPr>
            <a:r>
              <a:rPr lang="en-US" sz="2400" dirty="0"/>
              <a:t>The budget (and rates) may be increased each year by the PPI or 5%, whichever is less.</a:t>
            </a:r>
          </a:p>
          <a:p>
            <a:pPr>
              <a:buFont typeface="Wingdings" panose="05000000000000000000" pitchFamily="2" charset="2"/>
              <a:buChar char="§"/>
            </a:pPr>
            <a:r>
              <a:rPr lang="en-US" sz="2400" dirty="0"/>
              <a:t>A ‘Project Feasibility Reserve’ is also included here, in the amount of $108,000.</a:t>
            </a:r>
          </a:p>
          <a:p>
            <a:pPr lvl="1">
              <a:buFont typeface="Wingdings" panose="05000000000000000000" pitchFamily="2" charset="2"/>
              <a:buChar char="§"/>
            </a:pPr>
            <a:r>
              <a:rPr lang="en-US" sz="2200" dirty="0"/>
              <a:t>This will be held by individual GSAs and used for project planning and preparation.</a:t>
            </a:r>
          </a:p>
          <a:p>
            <a:pPr>
              <a:buFont typeface="Wingdings" panose="05000000000000000000" pitchFamily="2" charset="2"/>
              <a:buChar char="§"/>
            </a:pPr>
            <a:r>
              <a:rPr lang="en-US" sz="2400" dirty="0"/>
              <a:t>The Project Feasibility Reserve is allocated to agricultural irrigators and public water system users only.</a:t>
            </a:r>
          </a:p>
          <a:p>
            <a:pPr>
              <a:buFont typeface="Wingdings" panose="05000000000000000000" pitchFamily="2" charset="2"/>
              <a:buChar char="§"/>
            </a:pPr>
            <a:endParaRPr lang="en-US" sz="2400" dirty="0"/>
          </a:p>
          <a:p>
            <a:endParaRPr lang="en-US" dirty="0"/>
          </a:p>
        </p:txBody>
      </p:sp>
      <p:sp>
        <p:nvSpPr>
          <p:cNvPr id="4" name="Slide Number Placeholder 3">
            <a:extLst>
              <a:ext uri="{FF2B5EF4-FFF2-40B4-BE49-F238E27FC236}">
                <a16:creationId xmlns:a16="http://schemas.microsoft.com/office/drawing/2014/main" id="{5FAAB85D-5EA7-1A0F-195F-CBF31E8F7F68}"/>
              </a:ext>
            </a:extLst>
          </p:cNvPr>
          <p:cNvSpPr>
            <a:spLocks noGrp="1"/>
          </p:cNvSpPr>
          <p:nvPr>
            <p:ph type="sldNum" sz="quarter" idx="10"/>
          </p:nvPr>
        </p:nvSpPr>
        <p:spPr/>
        <p:txBody>
          <a:bodyPr/>
          <a:lstStyle/>
          <a:p>
            <a:fld id="{42C2579C-0507-4DA8-803B-843F34D4C30C}" type="slidenum">
              <a:rPr lang="en-US" smtClean="0"/>
              <a:pPr/>
              <a:t>3</a:t>
            </a:fld>
            <a:endParaRPr lang="en-US" dirty="0"/>
          </a:p>
        </p:txBody>
      </p:sp>
    </p:spTree>
    <p:extLst>
      <p:ext uri="{BB962C8B-B14F-4D97-AF65-F5344CB8AC3E}">
        <p14:creationId xmlns:p14="http://schemas.microsoft.com/office/powerpoint/2010/main" val="310470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50B3C900-FDF6-CA87-CBB3-5EBAEB6C6FAC}"/>
              </a:ext>
            </a:extLst>
          </p:cNvPr>
          <p:cNvPicPr>
            <a:picLocks noChangeAspect="1"/>
          </p:cNvPicPr>
          <p:nvPr/>
        </p:nvPicPr>
        <p:blipFill>
          <a:blip r:embed="rId2"/>
          <a:stretch>
            <a:fillRect/>
          </a:stretch>
        </p:blipFill>
        <p:spPr>
          <a:xfrm>
            <a:off x="5205312" y="51378"/>
            <a:ext cx="5985418" cy="6684265"/>
          </a:xfrm>
          <a:prstGeom prst="rect">
            <a:avLst/>
          </a:prstGeom>
        </p:spPr>
      </p:pic>
      <p:sp>
        <p:nvSpPr>
          <p:cNvPr id="2" name="Title 1">
            <a:extLst>
              <a:ext uri="{FF2B5EF4-FFF2-40B4-BE49-F238E27FC236}">
                <a16:creationId xmlns:a16="http://schemas.microsoft.com/office/drawing/2014/main" id="{540E9172-53E4-EB63-7EA4-016B0DB8E2F8}"/>
              </a:ext>
            </a:extLst>
          </p:cNvPr>
          <p:cNvSpPr>
            <a:spLocks noGrp="1"/>
          </p:cNvSpPr>
          <p:nvPr>
            <p:ph type="title"/>
          </p:nvPr>
        </p:nvSpPr>
        <p:spPr/>
        <p:txBody>
          <a:bodyPr>
            <a:normAutofit/>
          </a:bodyPr>
          <a:lstStyle/>
          <a:p>
            <a:r>
              <a:rPr lang="en-US" sz="4800" dirty="0"/>
              <a:t>Projected Budget</a:t>
            </a:r>
          </a:p>
        </p:txBody>
      </p:sp>
      <p:sp>
        <p:nvSpPr>
          <p:cNvPr id="4" name="Text Placeholder 3">
            <a:extLst>
              <a:ext uri="{FF2B5EF4-FFF2-40B4-BE49-F238E27FC236}">
                <a16:creationId xmlns:a16="http://schemas.microsoft.com/office/drawing/2014/main" id="{45D2B616-34AD-9EB5-8D0B-02995A94EB35}"/>
              </a:ext>
            </a:extLst>
          </p:cNvPr>
          <p:cNvSpPr>
            <a:spLocks noGrp="1"/>
          </p:cNvSpPr>
          <p:nvPr>
            <p:ph type="body" sz="half" idx="2"/>
          </p:nvPr>
        </p:nvSpPr>
        <p:spPr/>
        <p:txBody>
          <a:bodyPr/>
          <a:lstStyle/>
          <a:p>
            <a:endParaRPr lang="en-US"/>
          </a:p>
        </p:txBody>
      </p:sp>
      <p:sp>
        <p:nvSpPr>
          <p:cNvPr id="5" name="Slide Number Placeholder 4">
            <a:extLst>
              <a:ext uri="{FF2B5EF4-FFF2-40B4-BE49-F238E27FC236}">
                <a16:creationId xmlns:a16="http://schemas.microsoft.com/office/drawing/2014/main" id="{B1B4A20A-AF87-4930-5AF8-BA1B2D7ACCF4}"/>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
        <p:nvSpPr>
          <p:cNvPr id="8" name="Oval 7">
            <a:extLst>
              <a:ext uri="{FF2B5EF4-FFF2-40B4-BE49-F238E27FC236}">
                <a16:creationId xmlns:a16="http://schemas.microsoft.com/office/drawing/2014/main" id="{7149D1C3-8C32-1F30-99AE-7E779BF6F047}"/>
              </a:ext>
            </a:extLst>
          </p:cNvPr>
          <p:cNvSpPr/>
          <p:nvPr/>
        </p:nvSpPr>
        <p:spPr>
          <a:xfrm>
            <a:off x="7543799" y="5148072"/>
            <a:ext cx="950976" cy="448056"/>
          </a:xfrm>
          <a:prstGeom prst="ellipse">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E812385-9100-5DFD-CD98-BCC8842CE151}"/>
              </a:ext>
            </a:extLst>
          </p:cNvPr>
          <p:cNvSpPr/>
          <p:nvPr/>
        </p:nvSpPr>
        <p:spPr>
          <a:xfrm>
            <a:off x="7390707" y="6441497"/>
            <a:ext cx="1312025" cy="365125"/>
          </a:xfrm>
          <a:prstGeom prst="ellipse">
            <a:avLst/>
          </a:prstGeom>
          <a:noFill/>
          <a:ln w="57150">
            <a:solidFill>
              <a:srgbClr val="FFF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493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3FFD1-4F19-70A1-F531-718A9BBED56B}"/>
              </a:ext>
            </a:extLst>
          </p:cNvPr>
          <p:cNvSpPr>
            <a:spLocks noGrp="1"/>
          </p:cNvSpPr>
          <p:nvPr>
            <p:ph type="title"/>
          </p:nvPr>
        </p:nvSpPr>
        <p:spPr/>
        <p:txBody>
          <a:bodyPr/>
          <a:lstStyle/>
          <a:p>
            <a:r>
              <a:rPr lang="en-US" dirty="0"/>
              <a:t>Producers Price Index</a:t>
            </a:r>
          </a:p>
        </p:txBody>
      </p:sp>
      <p:sp>
        <p:nvSpPr>
          <p:cNvPr id="3" name="Content Placeholder 2">
            <a:extLst>
              <a:ext uri="{FF2B5EF4-FFF2-40B4-BE49-F238E27FC236}">
                <a16:creationId xmlns:a16="http://schemas.microsoft.com/office/drawing/2014/main" id="{483DA953-25FD-D503-CAE6-1254BF535287}"/>
              </a:ext>
            </a:extLst>
          </p:cNvPr>
          <p:cNvSpPr>
            <a:spLocks noGrp="1"/>
          </p:cNvSpPr>
          <p:nvPr>
            <p:ph idx="1"/>
          </p:nvPr>
        </p:nvSpPr>
        <p:spPr/>
        <p:txBody>
          <a:bodyPr/>
          <a:lstStyle/>
          <a:p>
            <a:pPr>
              <a:buFont typeface="Wingdings" panose="05000000000000000000" pitchFamily="2" charset="2"/>
              <a:buChar char="§"/>
            </a:pPr>
            <a:r>
              <a:rPr lang="en-US" dirty="0"/>
              <a:t>The draft fee study refences use of the </a:t>
            </a:r>
            <a:r>
              <a:rPr lang="en-US" sz="2000" dirty="0"/>
              <a:t>Producers Price Index for Final Demand Services.</a:t>
            </a:r>
          </a:p>
          <a:p>
            <a:pPr>
              <a:buFont typeface="Wingdings" panose="05000000000000000000" pitchFamily="2" charset="2"/>
              <a:buChar char="§"/>
            </a:pPr>
            <a:r>
              <a:rPr lang="en-US" dirty="0"/>
              <a:t>The budget subtotal can be increased each year by this index or</a:t>
            </a:r>
            <a:r>
              <a:rPr lang="en-US" sz="2000" dirty="0"/>
              <a:t> 5%, whichever is lower.</a:t>
            </a:r>
          </a:p>
          <a:p>
            <a:pPr>
              <a:buFont typeface="Wingdings" panose="05000000000000000000" pitchFamily="2" charset="2"/>
              <a:buChar char="§"/>
            </a:pPr>
            <a:r>
              <a:rPr lang="en-US" dirty="0"/>
              <a:t>PPI Final Demand for Services examples:</a:t>
            </a:r>
          </a:p>
          <a:p>
            <a:pPr lvl="1">
              <a:buFont typeface="Wingdings" panose="05000000000000000000" pitchFamily="2" charset="2"/>
              <a:buChar char="§"/>
            </a:pPr>
            <a:r>
              <a:rPr lang="en-US" dirty="0"/>
              <a:t>2020: 1.6%</a:t>
            </a:r>
          </a:p>
          <a:p>
            <a:pPr lvl="1">
              <a:buFont typeface="Wingdings" panose="05000000000000000000" pitchFamily="2" charset="2"/>
              <a:buChar char="§"/>
            </a:pPr>
            <a:r>
              <a:rPr lang="en-US" dirty="0"/>
              <a:t>2021: 7.9%</a:t>
            </a:r>
          </a:p>
          <a:p>
            <a:pPr lvl="1">
              <a:buFont typeface="Wingdings" panose="05000000000000000000" pitchFamily="2" charset="2"/>
              <a:buChar char="§"/>
            </a:pPr>
            <a:r>
              <a:rPr lang="en-US" dirty="0"/>
              <a:t>2022: 5.0%</a:t>
            </a:r>
          </a:p>
          <a:p>
            <a:pPr lvl="1">
              <a:buFont typeface="Wingdings" panose="05000000000000000000" pitchFamily="2" charset="2"/>
              <a:buChar char="§"/>
            </a:pPr>
            <a:r>
              <a:rPr lang="en-US" dirty="0"/>
              <a:t>2023: 1.8%</a:t>
            </a:r>
          </a:p>
        </p:txBody>
      </p:sp>
      <p:sp>
        <p:nvSpPr>
          <p:cNvPr id="4" name="Slide Number Placeholder 3">
            <a:extLst>
              <a:ext uri="{FF2B5EF4-FFF2-40B4-BE49-F238E27FC236}">
                <a16:creationId xmlns:a16="http://schemas.microsoft.com/office/drawing/2014/main" id="{0B96915C-0726-0BE0-63AF-936E20DF6ABD}"/>
              </a:ext>
            </a:extLst>
          </p:cNvPr>
          <p:cNvSpPr>
            <a:spLocks noGrp="1"/>
          </p:cNvSpPr>
          <p:nvPr>
            <p:ph type="sldNum" sz="quarter" idx="10"/>
          </p:nvPr>
        </p:nvSpPr>
        <p:spPr/>
        <p:txBody>
          <a:bodyPr/>
          <a:lstStyle/>
          <a:p>
            <a:fld id="{42C2579C-0507-4DA8-803B-843F34D4C30C}" type="slidenum">
              <a:rPr lang="en-US" smtClean="0"/>
              <a:pPr/>
              <a:t>5</a:t>
            </a:fld>
            <a:endParaRPr lang="en-US" dirty="0"/>
          </a:p>
        </p:txBody>
      </p:sp>
    </p:spTree>
    <p:extLst>
      <p:ext uri="{BB962C8B-B14F-4D97-AF65-F5344CB8AC3E}">
        <p14:creationId xmlns:p14="http://schemas.microsoft.com/office/powerpoint/2010/main" val="2262075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578C5-94F5-93EA-E93F-9CB9CB7809C5}"/>
              </a:ext>
            </a:extLst>
          </p:cNvPr>
          <p:cNvSpPr>
            <a:spLocks noGrp="1"/>
          </p:cNvSpPr>
          <p:nvPr>
            <p:ph type="title"/>
          </p:nvPr>
        </p:nvSpPr>
        <p:spPr/>
        <p:txBody>
          <a:bodyPr/>
          <a:lstStyle/>
          <a:p>
            <a:r>
              <a:rPr lang="en-US" dirty="0"/>
              <a:t>Base Charge Justification</a:t>
            </a:r>
          </a:p>
        </p:txBody>
      </p:sp>
      <p:sp>
        <p:nvSpPr>
          <p:cNvPr id="4" name="Slide Number Placeholder 3">
            <a:extLst>
              <a:ext uri="{FF2B5EF4-FFF2-40B4-BE49-F238E27FC236}">
                <a16:creationId xmlns:a16="http://schemas.microsoft.com/office/drawing/2014/main" id="{9D14E727-5B85-F0A5-421C-1AC2CAED7541}"/>
              </a:ext>
            </a:extLst>
          </p:cNvPr>
          <p:cNvSpPr>
            <a:spLocks noGrp="1"/>
          </p:cNvSpPr>
          <p:nvPr>
            <p:ph type="sldNum" sz="quarter" idx="10"/>
          </p:nvPr>
        </p:nvSpPr>
        <p:spPr/>
        <p:txBody>
          <a:bodyPr/>
          <a:lstStyle/>
          <a:p>
            <a:fld id="{42C2579C-0507-4DA8-803B-843F34D4C30C}" type="slidenum">
              <a:rPr lang="en-US" smtClean="0"/>
              <a:pPr/>
              <a:t>6</a:t>
            </a:fld>
            <a:endParaRPr lang="en-US" dirty="0"/>
          </a:p>
        </p:txBody>
      </p:sp>
      <p:sp>
        <p:nvSpPr>
          <p:cNvPr id="5" name="Content Placeholder 2">
            <a:extLst>
              <a:ext uri="{FF2B5EF4-FFF2-40B4-BE49-F238E27FC236}">
                <a16:creationId xmlns:a16="http://schemas.microsoft.com/office/drawing/2014/main" id="{10FCB5F6-113F-E7F7-621F-604949607B1E}"/>
              </a:ext>
            </a:extLst>
          </p:cNvPr>
          <p:cNvSpPr txBox="1">
            <a:spLocks/>
          </p:cNvSpPr>
          <p:nvPr/>
        </p:nvSpPr>
        <p:spPr>
          <a:xfrm>
            <a:off x="1097280" y="1811852"/>
            <a:ext cx="10058400" cy="1076371"/>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42900" indent="-342900">
              <a:lnSpc>
                <a:spcPct val="115000"/>
              </a:lnSpc>
              <a:spcBef>
                <a:spcPts val="500"/>
              </a:spcBef>
              <a:spcAft>
                <a:spcPts val="0"/>
              </a:spcAft>
              <a:buFont typeface="Wingdings" panose="05000000000000000000" pitchFamily="2" charset="2"/>
              <a:buChar char=""/>
            </a:pPr>
            <a:r>
              <a:rPr lang="en-US" sz="2400" dirty="0">
                <a:latin typeface="Calibri" panose="020F0502020204030204" pitchFamily="34" charset="0"/>
                <a:ea typeface="Times New Roman" panose="02020603050405020304" pitchFamily="18" charset="0"/>
                <a:cs typeface="Calibri" panose="020F0502020204030204" pitchFamily="34" charset="0"/>
              </a:rPr>
              <a:t>As shown below, the base charge is calculated by charging all groundwater-using parcels for costs related to State-mandated requirements.</a:t>
            </a:r>
          </a:p>
        </p:txBody>
      </p:sp>
      <p:pic>
        <p:nvPicPr>
          <p:cNvPr id="6" name="Picture 5">
            <a:extLst>
              <a:ext uri="{FF2B5EF4-FFF2-40B4-BE49-F238E27FC236}">
                <a16:creationId xmlns:a16="http://schemas.microsoft.com/office/drawing/2014/main" id="{F98CE8CA-9A0B-B659-3E24-53F1CB2D3A4E}"/>
              </a:ext>
            </a:extLst>
          </p:cNvPr>
          <p:cNvPicPr>
            <a:picLocks noChangeAspect="1"/>
          </p:cNvPicPr>
          <p:nvPr/>
        </p:nvPicPr>
        <p:blipFill>
          <a:blip r:embed="rId2"/>
          <a:stretch>
            <a:fillRect/>
          </a:stretch>
        </p:blipFill>
        <p:spPr>
          <a:xfrm>
            <a:off x="3684630" y="3003589"/>
            <a:ext cx="4822739" cy="1953344"/>
          </a:xfrm>
          <a:prstGeom prst="rect">
            <a:avLst/>
          </a:prstGeom>
        </p:spPr>
      </p:pic>
    </p:spTree>
    <p:extLst>
      <p:ext uri="{BB962C8B-B14F-4D97-AF65-F5344CB8AC3E}">
        <p14:creationId xmlns:p14="http://schemas.microsoft.com/office/powerpoint/2010/main" val="2213740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3ECAD-6696-4EF4-3595-7DB21F959E76}"/>
              </a:ext>
            </a:extLst>
          </p:cNvPr>
          <p:cNvSpPr>
            <a:spLocks noGrp="1"/>
          </p:cNvSpPr>
          <p:nvPr>
            <p:ph type="title"/>
          </p:nvPr>
        </p:nvSpPr>
        <p:spPr/>
        <p:txBody>
          <a:bodyPr/>
          <a:lstStyle/>
          <a:p>
            <a:r>
              <a:rPr lang="en-US" dirty="0"/>
              <a:t>Base Charge Rates</a:t>
            </a:r>
          </a:p>
        </p:txBody>
      </p:sp>
      <p:sp>
        <p:nvSpPr>
          <p:cNvPr id="3" name="Content Placeholder 2">
            <a:extLst>
              <a:ext uri="{FF2B5EF4-FFF2-40B4-BE49-F238E27FC236}">
                <a16:creationId xmlns:a16="http://schemas.microsoft.com/office/drawing/2014/main" id="{B07A6195-7ABD-6358-D95F-14352DD1D546}"/>
              </a:ext>
            </a:extLst>
          </p:cNvPr>
          <p:cNvSpPr>
            <a:spLocks noGrp="1"/>
          </p:cNvSpPr>
          <p:nvPr>
            <p:ph idx="1"/>
          </p:nvPr>
        </p:nvSpPr>
        <p:spPr>
          <a:xfrm>
            <a:off x="1097280" y="1409804"/>
            <a:ext cx="10058400" cy="787738"/>
          </a:xfrm>
        </p:spPr>
        <p:txBody>
          <a:bodyPr/>
          <a:lstStyle/>
          <a:p>
            <a:pPr>
              <a:buFont typeface="Wingdings" panose="05000000000000000000" pitchFamily="2" charset="2"/>
              <a:buChar char="§"/>
            </a:pPr>
            <a:r>
              <a:rPr lang="en-US" dirty="0"/>
              <a:t>The Base Charge Rate is calculated using the Base Charge budget amount and the total of groundwater using parcels, as shown below.</a:t>
            </a:r>
          </a:p>
        </p:txBody>
      </p:sp>
      <p:sp>
        <p:nvSpPr>
          <p:cNvPr id="4" name="Slide Number Placeholder 3">
            <a:extLst>
              <a:ext uri="{FF2B5EF4-FFF2-40B4-BE49-F238E27FC236}">
                <a16:creationId xmlns:a16="http://schemas.microsoft.com/office/drawing/2014/main" id="{C8B07576-43B4-1F1C-D972-00F6592191A3}"/>
              </a:ext>
            </a:extLst>
          </p:cNvPr>
          <p:cNvSpPr>
            <a:spLocks noGrp="1"/>
          </p:cNvSpPr>
          <p:nvPr>
            <p:ph type="sldNum" sz="quarter" idx="10"/>
          </p:nvPr>
        </p:nvSpPr>
        <p:spPr/>
        <p:txBody>
          <a:bodyPr/>
          <a:lstStyle/>
          <a:p>
            <a:fld id="{42C2579C-0507-4DA8-803B-843F34D4C30C}" type="slidenum">
              <a:rPr lang="en-US" smtClean="0"/>
              <a:pPr/>
              <a:t>7</a:t>
            </a:fld>
            <a:endParaRPr lang="en-US" dirty="0"/>
          </a:p>
        </p:txBody>
      </p:sp>
      <p:pic>
        <p:nvPicPr>
          <p:cNvPr id="6" name="Picture 5">
            <a:extLst>
              <a:ext uri="{FF2B5EF4-FFF2-40B4-BE49-F238E27FC236}">
                <a16:creationId xmlns:a16="http://schemas.microsoft.com/office/drawing/2014/main" id="{E634D2B2-3FEE-F0FC-E549-C2AD4D7AA059}"/>
              </a:ext>
            </a:extLst>
          </p:cNvPr>
          <p:cNvPicPr>
            <a:picLocks noChangeAspect="1"/>
          </p:cNvPicPr>
          <p:nvPr/>
        </p:nvPicPr>
        <p:blipFill>
          <a:blip r:embed="rId2"/>
          <a:stretch>
            <a:fillRect/>
          </a:stretch>
        </p:blipFill>
        <p:spPr>
          <a:xfrm>
            <a:off x="3141979" y="2197343"/>
            <a:ext cx="5908040" cy="787738"/>
          </a:xfrm>
          <a:prstGeom prst="rect">
            <a:avLst/>
          </a:prstGeom>
        </p:spPr>
      </p:pic>
      <p:sp>
        <p:nvSpPr>
          <p:cNvPr id="5" name="Content Placeholder 2">
            <a:extLst>
              <a:ext uri="{FF2B5EF4-FFF2-40B4-BE49-F238E27FC236}">
                <a16:creationId xmlns:a16="http://schemas.microsoft.com/office/drawing/2014/main" id="{FF6F6C4C-EC8D-C753-7FE1-8C17C4A2D675}"/>
              </a:ext>
            </a:extLst>
          </p:cNvPr>
          <p:cNvSpPr txBox="1">
            <a:spLocks/>
          </p:cNvSpPr>
          <p:nvPr/>
        </p:nvSpPr>
        <p:spPr>
          <a:xfrm>
            <a:off x="1066799" y="3115680"/>
            <a:ext cx="10058400" cy="908475"/>
          </a:xfrm>
          <a:prstGeom prst="rect">
            <a:avLst/>
          </a:prstGeom>
        </p:spPr>
        <p:txBody>
          <a:bodyPr vert="horz" lIns="0" tIns="45720" rIns="0" bIns="45720" rtlCol="0">
            <a:normAutofit lnSpcReduction="10000"/>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dirty="0"/>
              <a:t>A rate variability is then introduced that accounts for differences in water use between parcels. Residential use incorporates a charge to reflect 0.5 AFY, and commercial use incorporates a charge to reflect 2.0 AFY.</a:t>
            </a:r>
          </a:p>
        </p:txBody>
      </p:sp>
      <p:sp>
        <p:nvSpPr>
          <p:cNvPr id="8" name="Content Placeholder 2">
            <a:extLst>
              <a:ext uri="{FF2B5EF4-FFF2-40B4-BE49-F238E27FC236}">
                <a16:creationId xmlns:a16="http://schemas.microsoft.com/office/drawing/2014/main" id="{429EEA21-FE6F-4205-722F-8E3D33E51987}"/>
              </a:ext>
            </a:extLst>
          </p:cNvPr>
          <p:cNvSpPr txBox="1">
            <a:spLocks/>
          </p:cNvSpPr>
          <p:nvPr/>
        </p:nvSpPr>
        <p:spPr>
          <a:xfrm>
            <a:off x="2412489" y="5863450"/>
            <a:ext cx="7367017" cy="396094"/>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r>
              <a:rPr lang="en-US" i="1" dirty="0"/>
              <a:t>*Note: agricultural parcels are also charged the irrigated acreage fee. </a:t>
            </a:r>
          </a:p>
        </p:txBody>
      </p:sp>
      <p:pic>
        <p:nvPicPr>
          <p:cNvPr id="9" name="Picture 8">
            <a:extLst>
              <a:ext uri="{FF2B5EF4-FFF2-40B4-BE49-F238E27FC236}">
                <a16:creationId xmlns:a16="http://schemas.microsoft.com/office/drawing/2014/main" id="{1A8E7EBE-372D-0485-45C6-9DD3207E1C8D}"/>
              </a:ext>
            </a:extLst>
          </p:cNvPr>
          <p:cNvPicPr>
            <a:picLocks noChangeAspect="1"/>
          </p:cNvPicPr>
          <p:nvPr/>
        </p:nvPicPr>
        <p:blipFill>
          <a:blip r:embed="rId3"/>
          <a:stretch>
            <a:fillRect/>
          </a:stretch>
        </p:blipFill>
        <p:spPr>
          <a:xfrm>
            <a:off x="3957343" y="4048737"/>
            <a:ext cx="4277308" cy="1551277"/>
          </a:xfrm>
          <a:prstGeom prst="rect">
            <a:avLst/>
          </a:prstGeom>
        </p:spPr>
      </p:pic>
    </p:spTree>
    <p:extLst>
      <p:ext uri="{BB962C8B-B14F-4D97-AF65-F5344CB8AC3E}">
        <p14:creationId xmlns:p14="http://schemas.microsoft.com/office/powerpoint/2010/main" val="2355028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5BC7D5-79A3-5F14-C6B6-23EE45FC6F3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71ABFC-43A0-EE89-EB46-09B3674A43E8}"/>
              </a:ext>
            </a:extLst>
          </p:cNvPr>
          <p:cNvSpPr>
            <a:spLocks noGrp="1"/>
          </p:cNvSpPr>
          <p:nvPr>
            <p:ph type="title"/>
          </p:nvPr>
        </p:nvSpPr>
        <p:spPr/>
        <p:txBody>
          <a:bodyPr/>
          <a:lstStyle/>
          <a:p>
            <a:r>
              <a:rPr lang="en-US" dirty="0"/>
              <a:t>Base Charge Revenue</a:t>
            </a:r>
          </a:p>
        </p:txBody>
      </p:sp>
      <p:sp>
        <p:nvSpPr>
          <p:cNvPr id="4" name="Slide Number Placeholder 3">
            <a:extLst>
              <a:ext uri="{FF2B5EF4-FFF2-40B4-BE49-F238E27FC236}">
                <a16:creationId xmlns:a16="http://schemas.microsoft.com/office/drawing/2014/main" id="{D80AE09C-C4EF-AEE1-61B2-94814FF7EDF0}"/>
              </a:ext>
            </a:extLst>
          </p:cNvPr>
          <p:cNvSpPr>
            <a:spLocks noGrp="1"/>
          </p:cNvSpPr>
          <p:nvPr>
            <p:ph type="sldNum" sz="quarter" idx="10"/>
          </p:nvPr>
        </p:nvSpPr>
        <p:spPr/>
        <p:txBody>
          <a:bodyPr/>
          <a:lstStyle/>
          <a:p>
            <a:fld id="{42C2579C-0507-4DA8-803B-843F34D4C30C}" type="slidenum">
              <a:rPr lang="en-US" smtClean="0"/>
              <a:pPr/>
              <a:t>8</a:t>
            </a:fld>
            <a:endParaRPr lang="en-US" dirty="0"/>
          </a:p>
        </p:txBody>
      </p:sp>
      <p:pic>
        <p:nvPicPr>
          <p:cNvPr id="3" name="Picture 2">
            <a:extLst>
              <a:ext uri="{FF2B5EF4-FFF2-40B4-BE49-F238E27FC236}">
                <a16:creationId xmlns:a16="http://schemas.microsoft.com/office/drawing/2014/main" id="{B4E28627-595C-DD22-3753-252EA4D93749}"/>
              </a:ext>
            </a:extLst>
          </p:cNvPr>
          <p:cNvPicPr>
            <a:picLocks noChangeAspect="1"/>
          </p:cNvPicPr>
          <p:nvPr/>
        </p:nvPicPr>
        <p:blipFill>
          <a:blip r:embed="rId2"/>
          <a:stretch>
            <a:fillRect/>
          </a:stretch>
        </p:blipFill>
        <p:spPr>
          <a:xfrm>
            <a:off x="2302668" y="1846897"/>
            <a:ext cx="7586664" cy="3769248"/>
          </a:xfrm>
          <a:prstGeom prst="rect">
            <a:avLst/>
          </a:prstGeom>
        </p:spPr>
      </p:pic>
    </p:spTree>
    <p:extLst>
      <p:ext uri="{BB962C8B-B14F-4D97-AF65-F5344CB8AC3E}">
        <p14:creationId xmlns:p14="http://schemas.microsoft.com/office/powerpoint/2010/main" val="1898129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5E112-2941-1DD9-670C-2B3EE276E13F}"/>
              </a:ext>
            </a:extLst>
          </p:cNvPr>
          <p:cNvSpPr>
            <a:spLocks noGrp="1"/>
          </p:cNvSpPr>
          <p:nvPr>
            <p:ph type="title"/>
          </p:nvPr>
        </p:nvSpPr>
        <p:spPr/>
        <p:txBody>
          <a:bodyPr/>
          <a:lstStyle/>
          <a:p>
            <a:r>
              <a:rPr lang="en-US" dirty="0"/>
              <a:t>Public Water System Rate</a:t>
            </a:r>
          </a:p>
        </p:txBody>
      </p:sp>
      <p:sp>
        <p:nvSpPr>
          <p:cNvPr id="4" name="Slide Number Placeholder 3">
            <a:extLst>
              <a:ext uri="{FF2B5EF4-FFF2-40B4-BE49-F238E27FC236}">
                <a16:creationId xmlns:a16="http://schemas.microsoft.com/office/drawing/2014/main" id="{5A5DB404-5ED4-F48C-A3E3-4D7086C4D2B4}"/>
              </a:ext>
            </a:extLst>
          </p:cNvPr>
          <p:cNvSpPr>
            <a:spLocks noGrp="1"/>
          </p:cNvSpPr>
          <p:nvPr>
            <p:ph type="sldNum" sz="quarter" idx="10"/>
          </p:nvPr>
        </p:nvSpPr>
        <p:spPr/>
        <p:txBody>
          <a:bodyPr/>
          <a:lstStyle/>
          <a:p>
            <a:fld id="{42C2579C-0507-4DA8-803B-843F34D4C30C}" type="slidenum">
              <a:rPr lang="en-US" smtClean="0"/>
              <a:pPr/>
              <a:t>9</a:t>
            </a:fld>
            <a:endParaRPr lang="en-US" dirty="0"/>
          </a:p>
        </p:txBody>
      </p:sp>
      <p:sp>
        <p:nvSpPr>
          <p:cNvPr id="8" name="Content Placeholder 2">
            <a:extLst>
              <a:ext uri="{FF2B5EF4-FFF2-40B4-BE49-F238E27FC236}">
                <a16:creationId xmlns:a16="http://schemas.microsoft.com/office/drawing/2014/main" id="{51B25B15-38C5-446C-6E8E-BEB791B1F7A1}"/>
              </a:ext>
            </a:extLst>
          </p:cNvPr>
          <p:cNvSpPr txBox="1">
            <a:spLocks/>
          </p:cNvSpPr>
          <p:nvPr/>
        </p:nvSpPr>
        <p:spPr>
          <a:xfrm>
            <a:off x="1097280" y="1811852"/>
            <a:ext cx="10158984" cy="1076371"/>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42900" indent="-342900">
              <a:lnSpc>
                <a:spcPct val="115000"/>
              </a:lnSpc>
              <a:spcBef>
                <a:spcPts val="500"/>
              </a:spcBef>
              <a:spcAft>
                <a:spcPts val="0"/>
              </a:spcAft>
              <a:buFont typeface="Wingdings" panose="05000000000000000000" pitchFamily="2" charset="2"/>
              <a:buChar char=""/>
            </a:pPr>
            <a:r>
              <a:rPr lang="en-US" sz="2400" dirty="0">
                <a:latin typeface="Calibri" panose="020F0502020204030204" pitchFamily="34" charset="0"/>
                <a:ea typeface="Times New Roman" panose="02020603050405020304" pitchFamily="18" charset="0"/>
                <a:cs typeface="Calibri" panose="020F0502020204030204" pitchFamily="34" charset="0"/>
              </a:rPr>
              <a:t>The charge per acre foot reflects the updated budget projection and average extraction in the Subbasin, as shown below:</a:t>
            </a:r>
          </a:p>
        </p:txBody>
      </p:sp>
      <p:pic>
        <p:nvPicPr>
          <p:cNvPr id="5" name="Picture 4">
            <a:extLst>
              <a:ext uri="{FF2B5EF4-FFF2-40B4-BE49-F238E27FC236}">
                <a16:creationId xmlns:a16="http://schemas.microsoft.com/office/drawing/2014/main" id="{B8626D13-E78A-3FDF-D1D1-FD1F5917577D}"/>
              </a:ext>
            </a:extLst>
          </p:cNvPr>
          <p:cNvPicPr>
            <a:picLocks noChangeAspect="1"/>
          </p:cNvPicPr>
          <p:nvPr/>
        </p:nvPicPr>
        <p:blipFill>
          <a:blip r:embed="rId2"/>
          <a:stretch>
            <a:fillRect/>
          </a:stretch>
        </p:blipFill>
        <p:spPr>
          <a:xfrm>
            <a:off x="2997200" y="3337101"/>
            <a:ext cx="6197600" cy="914400"/>
          </a:xfrm>
          <a:prstGeom prst="rect">
            <a:avLst/>
          </a:prstGeom>
        </p:spPr>
      </p:pic>
    </p:spTree>
    <p:extLst>
      <p:ext uri="{BB962C8B-B14F-4D97-AF65-F5344CB8AC3E}">
        <p14:creationId xmlns:p14="http://schemas.microsoft.com/office/powerpoint/2010/main" val="1272447848"/>
      </p:ext>
    </p:extLst>
  </p:cSld>
  <p:clrMapOvr>
    <a:masterClrMapping/>
  </p:clrMapOvr>
</p:sld>
</file>

<file path=ppt/theme/theme1.xml><?xml version="1.0" encoding="utf-8"?>
<a:theme xmlns:a="http://schemas.openxmlformats.org/drawingml/2006/main" name="Retrospect">
  <a:themeElements>
    <a:clrScheme name="Custom 11">
      <a:dk1>
        <a:srgbClr val="231F20"/>
      </a:dk1>
      <a:lt1>
        <a:sysClr val="window" lastClr="FFFFFF"/>
      </a:lt1>
      <a:dk2>
        <a:srgbClr val="6D6E71"/>
      </a:dk2>
      <a:lt2>
        <a:srgbClr val="CBDEE7"/>
      </a:lt2>
      <a:accent1>
        <a:srgbClr val="00AEEF"/>
      </a:accent1>
      <a:accent2>
        <a:srgbClr val="0176BC"/>
      </a:accent2>
      <a:accent3>
        <a:srgbClr val="01436B"/>
      </a:accent3>
      <a:accent4>
        <a:srgbClr val="72A3BC"/>
      </a:accent4>
      <a:accent5>
        <a:srgbClr val="B1EAFE"/>
      </a:accent5>
      <a:accent6>
        <a:srgbClr val="CBDEE7"/>
      </a:accent6>
      <a:hlink>
        <a:srgbClr val="00AEEF"/>
      </a:hlink>
      <a:folHlink>
        <a:srgbClr val="9EC0D1"/>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PV Template New" id="{ED60B689-03B4-47A0-BC29-0EE0D6B03F3C}" vid="{708C4A42-EE5E-4550-BDEB-4F599B4B75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66A34311CCAD444B7A17A3A53663A93" ma:contentTypeVersion="16" ma:contentTypeDescription="Create a new document." ma:contentTypeScope="" ma:versionID="94d3faa942ef083c87a64a801c6eb339">
  <xsd:schema xmlns:xsd="http://www.w3.org/2001/XMLSchema" xmlns:xs="http://www.w3.org/2001/XMLSchema" xmlns:p="http://schemas.microsoft.com/office/2006/metadata/properties" xmlns:ns2="914e3c13-79b5-4f10-95e5-d412b9606828" xmlns:ns3="1adb372b-a1e1-4495-b673-7d5fc5f4c60f" targetNamespace="http://schemas.microsoft.com/office/2006/metadata/properties" ma:root="true" ma:fieldsID="8d456f786016a2786287f741e806bb28" ns2:_="" ns3:_="">
    <xsd:import namespace="914e3c13-79b5-4f10-95e5-d412b9606828"/>
    <xsd:import namespace="1adb372b-a1e1-4495-b673-7d5fc5f4c60f"/>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LengthInSeconds" minOccurs="0"/>
                <xsd:element ref="ns3:lcf76f155ced4ddcb4097134ff3c332f" minOccurs="0"/>
                <xsd:element ref="ns2:TaxCatchAll"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4e3c13-79b5-4f10-95e5-d412b960682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acb893e-e31c-494b-996e-1b8507c2d39e}" ma:internalName="TaxCatchAll" ma:showField="CatchAllData" ma:web="914e3c13-79b5-4f10-95e5-d412b960682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adb372b-a1e1-4495-b673-7d5fc5f4c60f"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4547053-03b0-4ecc-945b-5215c7eeea24"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174B1E-49A6-410A-B6C6-13B123F8B4F6}">
  <ds:schemaRefs>
    <ds:schemaRef ds:uri="http://schemas.microsoft.com/sharepoint/v3/contenttype/forms"/>
  </ds:schemaRefs>
</ds:datastoreItem>
</file>

<file path=customXml/itemProps2.xml><?xml version="1.0" encoding="utf-8"?>
<ds:datastoreItem xmlns:ds="http://schemas.openxmlformats.org/officeDocument/2006/customXml" ds:itemID="{3E95DBD7-D93D-45EE-A9A5-7A0F336637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4e3c13-79b5-4f10-95e5-d412b9606828"/>
    <ds:schemaRef ds:uri="1adb372b-a1e1-4495-b673-7d5fc5f4c6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11342</TotalTime>
  <Words>708</Words>
  <Application>Microsoft Office PowerPoint</Application>
  <PresentationFormat>Widescreen</PresentationFormat>
  <Paragraphs>86</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Aptos</vt:lpstr>
      <vt:lpstr>Calibri</vt:lpstr>
      <vt:lpstr>Calibri Light</vt:lpstr>
      <vt:lpstr>Wingdings</vt:lpstr>
      <vt:lpstr>Retrospect</vt:lpstr>
      <vt:lpstr>Cosumnes Groundwater Authority  Draft Fee Study   March 6th, 2024    </vt:lpstr>
      <vt:lpstr>Agenda</vt:lpstr>
      <vt:lpstr>Budget Considerations</vt:lpstr>
      <vt:lpstr>Projected Budget</vt:lpstr>
      <vt:lpstr>Producers Price Index</vt:lpstr>
      <vt:lpstr>Base Charge Justification</vt:lpstr>
      <vt:lpstr>Base Charge Rates</vt:lpstr>
      <vt:lpstr>Base Charge Revenue</vt:lpstr>
      <vt:lpstr>Public Water System Rate</vt:lpstr>
      <vt:lpstr>Public Water System Fees</vt:lpstr>
      <vt:lpstr>PWS Project Feasibility Reserve Calculation</vt:lpstr>
      <vt:lpstr>Irrigated Acreage Fee Rate</vt:lpstr>
      <vt:lpstr>Irrigated Acreage Fee Revenue</vt:lpstr>
      <vt:lpstr>Irrigated Acreage Project Feasibility Reserve Calculation</vt:lpstr>
      <vt:lpstr>Revenue Summary, All Sources</vt:lpstr>
      <vt:lpstr>Base Charge Revenue by GSA</vt:lpstr>
      <vt:lpstr>PWS Revenue by GSA</vt:lpstr>
      <vt:lpstr>Irrigated Acreage Revenue by GSA</vt:lpstr>
      <vt:lpstr>Total Revenue by GSA</vt:lpstr>
      <vt:lpstr>Community Outreach</vt:lpstr>
      <vt:lpstr>Fee Study Timeline – 2024 Implementation</vt:lpstr>
      <vt:lpstr>Cosumnes Groundwater Authority  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Cosumnes Groundwater Authority</dc:title>
  <dc:creator>Ryan Aston</dc:creator>
  <cp:lastModifiedBy>Ryan Aston</cp:lastModifiedBy>
  <cp:revision>131</cp:revision>
  <cp:lastPrinted>2023-02-05T21:59:33Z</cp:lastPrinted>
  <dcterms:created xsi:type="dcterms:W3CDTF">2022-08-04T18:53:58Z</dcterms:created>
  <dcterms:modified xsi:type="dcterms:W3CDTF">2024-03-02T20:57:21Z</dcterms:modified>
</cp:coreProperties>
</file>